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84" r:id="rId2"/>
    <p:sldMasterId id="2147483696" r:id="rId3"/>
    <p:sldMasterId id="2147483834" r:id="rId4"/>
    <p:sldMasterId id="2147483846" r:id="rId5"/>
    <p:sldMasterId id="2147483858" r:id="rId6"/>
    <p:sldMasterId id="2147483870" r:id="rId7"/>
    <p:sldMasterId id="2147483885" r:id="rId8"/>
  </p:sldMasterIdLst>
  <p:notesMasterIdLst>
    <p:notesMasterId r:id="rId45"/>
  </p:notesMasterIdLst>
  <p:handoutMasterIdLst>
    <p:handoutMasterId r:id="rId46"/>
  </p:handoutMasterIdLst>
  <p:sldIdLst>
    <p:sldId id="266" r:id="rId9"/>
    <p:sldId id="256" r:id="rId10"/>
    <p:sldId id="313" r:id="rId11"/>
    <p:sldId id="312" r:id="rId12"/>
    <p:sldId id="350" r:id="rId13"/>
    <p:sldId id="351" r:id="rId14"/>
    <p:sldId id="364" r:id="rId15"/>
    <p:sldId id="353" r:id="rId16"/>
    <p:sldId id="355" r:id="rId17"/>
    <p:sldId id="363" r:id="rId18"/>
    <p:sldId id="365" r:id="rId19"/>
    <p:sldId id="319" r:id="rId20"/>
    <p:sldId id="320" r:id="rId21"/>
    <p:sldId id="388" r:id="rId22"/>
    <p:sldId id="366" r:id="rId23"/>
    <p:sldId id="367" r:id="rId24"/>
    <p:sldId id="368" r:id="rId25"/>
    <p:sldId id="369" r:id="rId26"/>
    <p:sldId id="370" r:id="rId27"/>
    <p:sldId id="371" r:id="rId28"/>
    <p:sldId id="372" r:id="rId29"/>
    <p:sldId id="373" r:id="rId30"/>
    <p:sldId id="374" r:id="rId31"/>
    <p:sldId id="375" r:id="rId32"/>
    <p:sldId id="376" r:id="rId33"/>
    <p:sldId id="377" r:id="rId34"/>
    <p:sldId id="378" r:id="rId35"/>
    <p:sldId id="379" r:id="rId36"/>
    <p:sldId id="380" r:id="rId37"/>
    <p:sldId id="381" r:id="rId38"/>
    <p:sldId id="382" r:id="rId39"/>
    <p:sldId id="383" r:id="rId40"/>
    <p:sldId id="384" r:id="rId41"/>
    <p:sldId id="385" r:id="rId42"/>
    <p:sldId id="386" r:id="rId43"/>
    <p:sldId id="387"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63A8"/>
    <a:srgbClr val="4081D0"/>
    <a:srgbClr val="5B93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21" autoAdjust="0"/>
    <p:restoredTop sz="94660"/>
  </p:normalViewPr>
  <p:slideViewPr>
    <p:cSldViewPr>
      <p:cViewPr varScale="1">
        <p:scale>
          <a:sx n="106" d="100"/>
          <a:sy n="106" d="100"/>
        </p:scale>
        <p:origin x="15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664" y="-8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8.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8FE5E9-5E68-443A-A41A-3E13F11A5A5B}" type="doc">
      <dgm:prSet loTypeId="urn:microsoft.com/office/officeart/2005/8/layout/default#1" loCatId="list" qsTypeId="urn:microsoft.com/office/officeart/2005/8/quickstyle/3d1" qsCatId="3D" csTypeId="urn:microsoft.com/office/officeart/2005/8/colors/accent1_3" csCatId="accent1" phldr="1"/>
      <dgm:spPr/>
      <dgm:t>
        <a:bodyPr/>
        <a:lstStyle/>
        <a:p>
          <a:endParaRPr lang="en-US"/>
        </a:p>
      </dgm:t>
    </dgm:pt>
    <dgm:pt modelId="{73343AAB-9399-43FD-8D38-47233B16A214}">
      <dgm:prSet/>
      <dgm:spPr/>
      <dgm:t>
        <a:bodyPr/>
        <a:lstStyle/>
        <a:p>
          <a:r>
            <a:rPr lang="en-US" dirty="0" smtClean="0"/>
            <a:t>Practise financial planning, inculcate the habit of investing and saving for the future. Facilitate the selection of suitable investment projects to match one’s objectives and priorities </a:t>
          </a:r>
        </a:p>
      </dgm:t>
    </dgm:pt>
    <dgm:pt modelId="{2B2FB08C-2C64-40B8-A59C-72299CD27380}" type="parTrans" cxnId="{1939A229-DAA6-4BAC-B2CA-1FF133A9742E}">
      <dgm:prSet/>
      <dgm:spPr/>
      <dgm:t>
        <a:bodyPr/>
        <a:lstStyle/>
        <a:p>
          <a:endParaRPr lang="en-US"/>
        </a:p>
      </dgm:t>
    </dgm:pt>
    <dgm:pt modelId="{3D3F55C8-B7FB-434A-965F-FB98AA24A8AF}" type="sibTrans" cxnId="{1939A229-DAA6-4BAC-B2CA-1FF133A9742E}">
      <dgm:prSet/>
      <dgm:spPr/>
      <dgm:t>
        <a:bodyPr/>
        <a:lstStyle/>
        <a:p>
          <a:endParaRPr lang="en-US"/>
        </a:p>
      </dgm:t>
    </dgm:pt>
    <dgm:pt modelId="{A8E73408-16A8-48D6-8E66-ACE51F9AEF7A}">
      <dgm:prSet/>
      <dgm:spPr/>
      <dgm:t>
        <a:bodyPr/>
        <a:lstStyle/>
        <a:p>
          <a:r>
            <a:rPr lang="en-US" dirty="0" smtClean="0"/>
            <a:t>Promote financial literacy and a better understanding of the financial services sector among students in Mauritius</a:t>
          </a:r>
          <a:endParaRPr lang="en-US" dirty="0"/>
        </a:p>
      </dgm:t>
    </dgm:pt>
    <dgm:pt modelId="{AED4E24E-614F-4D5C-81E8-B81F59D3DC96}" type="parTrans" cxnId="{A2089F7E-7661-41FA-9531-EBA8714AF3B4}">
      <dgm:prSet/>
      <dgm:spPr/>
      <dgm:t>
        <a:bodyPr/>
        <a:lstStyle/>
        <a:p>
          <a:endParaRPr lang="en-US"/>
        </a:p>
      </dgm:t>
    </dgm:pt>
    <dgm:pt modelId="{80E0AEC1-5DB0-44A4-A8A0-91241426F2CC}" type="sibTrans" cxnId="{A2089F7E-7661-41FA-9531-EBA8714AF3B4}">
      <dgm:prSet/>
      <dgm:spPr/>
      <dgm:t>
        <a:bodyPr/>
        <a:lstStyle/>
        <a:p>
          <a:endParaRPr lang="en-US"/>
        </a:p>
      </dgm:t>
    </dgm:pt>
    <dgm:pt modelId="{5CD3A315-57E4-4744-B213-357D364C19E3}">
      <dgm:prSet/>
      <dgm:spPr/>
      <dgm:t>
        <a:bodyPr/>
        <a:lstStyle/>
        <a:p>
          <a:r>
            <a:rPr lang="en-US" dirty="0" smtClean="0"/>
            <a:t>To choose a field of professional education and explore future employment opportunities. Understand risk-return matrix to make informed investment decisions</a:t>
          </a:r>
        </a:p>
      </dgm:t>
    </dgm:pt>
    <dgm:pt modelId="{8094E670-CE8F-4F11-9572-EC1D962F585E}" type="parTrans" cxnId="{881B4B17-D15C-4E9C-B19D-18D5F301E3E1}">
      <dgm:prSet/>
      <dgm:spPr/>
      <dgm:t>
        <a:bodyPr/>
        <a:lstStyle/>
        <a:p>
          <a:endParaRPr lang="en-US"/>
        </a:p>
      </dgm:t>
    </dgm:pt>
    <dgm:pt modelId="{54B8DC4C-66C1-4408-83CE-3DC197EE04B3}" type="sibTrans" cxnId="{881B4B17-D15C-4E9C-B19D-18D5F301E3E1}">
      <dgm:prSet/>
      <dgm:spPr/>
      <dgm:t>
        <a:bodyPr/>
        <a:lstStyle/>
        <a:p>
          <a:endParaRPr lang="en-US"/>
        </a:p>
      </dgm:t>
    </dgm:pt>
    <dgm:pt modelId="{F3F61A35-7648-49F5-8C4F-D0182F8CA288}" type="pres">
      <dgm:prSet presAssocID="{658FE5E9-5E68-443A-A41A-3E13F11A5A5B}" presName="diagram" presStyleCnt="0">
        <dgm:presLayoutVars>
          <dgm:dir/>
          <dgm:resizeHandles val="exact"/>
        </dgm:presLayoutVars>
      </dgm:prSet>
      <dgm:spPr/>
      <dgm:t>
        <a:bodyPr/>
        <a:lstStyle/>
        <a:p>
          <a:endParaRPr lang="en-US"/>
        </a:p>
      </dgm:t>
    </dgm:pt>
    <dgm:pt modelId="{F7C49427-A60F-4689-8811-B640A21A4784}" type="pres">
      <dgm:prSet presAssocID="{A8E73408-16A8-48D6-8E66-ACE51F9AEF7A}" presName="node" presStyleLbl="node1" presStyleIdx="0" presStyleCnt="3">
        <dgm:presLayoutVars>
          <dgm:bulletEnabled val="1"/>
        </dgm:presLayoutVars>
      </dgm:prSet>
      <dgm:spPr/>
      <dgm:t>
        <a:bodyPr/>
        <a:lstStyle/>
        <a:p>
          <a:endParaRPr lang="en-US"/>
        </a:p>
      </dgm:t>
    </dgm:pt>
    <dgm:pt modelId="{684E5D80-74FD-4B69-965A-993106E7A790}" type="pres">
      <dgm:prSet presAssocID="{80E0AEC1-5DB0-44A4-A8A0-91241426F2CC}" presName="sibTrans" presStyleCnt="0"/>
      <dgm:spPr/>
    </dgm:pt>
    <dgm:pt modelId="{00ECC654-8C43-4D54-95C1-DF62DFB2764D}" type="pres">
      <dgm:prSet presAssocID="{73343AAB-9399-43FD-8D38-47233B16A214}" presName="node" presStyleLbl="node1" presStyleIdx="1" presStyleCnt="3">
        <dgm:presLayoutVars>
          <dgm:bulletEnabled val="1"/>
        </dgm:presLayoutVars>
      </dgm:prSet>
      <dgm:spPr/>
      <dgm:t>
        <a:bodyPr/>
        <a:lstStyle/>
        <a:p>
          <a:endParaRPr lang="en-US"/>
        </a:p>
      </dgm:t>
    </dgm:pt>
    <dgm:pt modelId="{B2EF3707-E947-499E-BCA4-393505A70089}" type="pres">
      <dgm:prSet presAssocID="{3D3F55C8-B7FB-434A-965F-FB98AA24A8AF}" presName="sibTrans" presStyleCnt="0"/>
      <dgm:spPr/>
    </dgm:pt>
    <dgm:pt modelId="{B1BF16BD-A825-4372-B209-5E7E6C127F18}" type="pres">
      <dgm:prSet presAssocID="{5CD3A315-57E4-4744-B213-357D364C19E3}" presName="node" presStyleLbl="node1" presStyleIdx="2" presStyleCnt="3" custLinFactNeighborX="-881" custLinFactNeighborY="-5785">
        <dgm:presLayoutVars>
          <dgm:bulletEnabled val="1"/>
        </dgm:presLayoutVars>
      </dgm:prSet>
      <dgm:spPr/>
      <dgm:t>
        <a:bodyPr/>
        <a:lstStyle/>
        <a:p>
          <a:endParaRPr lang="en-US"/>
        </a:p>
      </dgm:t>
    </dgm:pt>
  </dgm:ptLst>
  <dgm:cxnLst>
    <dgm:cxn modelId="{7D0222CA-6826-47B4-9B23-B91A04C62DC2}" type="presOf" srcId="{A8E73408-16A8-48D6-8E66-ACE51F9AEF7A}" destId="{F7C49427-A60F-4689-8811-B640A21A4784}" srcOrd="0" destOrd="0" presId="urn:microsoft.com/office/officeart/2005/8/layout/default#1"/>
    <dgm:cxn modelId="{1EFCA969-EEF2-47F6-8145-0F3CC80C78B8}" type="presOf" srcId="{658FE5E9-5E68-443A-A41A-3E13F11A5A5B}" destId="{F3F61A35-7648-49F5-8C4F-D0182F8CA288}" srcOrd="0" destOrd="0" presId="urn:microsoft.com/office/officeart/2005/8/layout/default#1"/>
    <dgm:cxn modelId="{A2089F7E-7661-41FA-9531-EBA8714AF3B4}" srcId="{658FE5E9-5E68-443A-A41A-3E13F11A5A5B}" destId="{A8E73408-16A8-48D6-8E66-ACE51F9AEF7A}" srcOrd="0" destOrd="0" parTransId="{AED4E24E-614F-4D5C-81E8-B81F59D3DC96}" sibTransId="{80E0AEC1-5DB0-44A4-A8A0-91241426F2CC}"/>
    <dgm:cxn modelId="{1939A229-DAA6-4BAC-B2CA-1FF133A9742E}" srcId="{658FE5E9-5E68-443A-A41A-3E13F11A5A5B}" destId="{73343AAB-9399-43FD-8D38-47233B16A214}" srcOrd="1" destOrd="0" parTransId="{2B2FB08C-2C64-40B8-A59C-72299CD27380}" sibTransId="{3D3F55C8-B7FB-434A-965F-FB98AA24A8AF}"/>
    <dgm:cxn modelId="{BFD8FBEE-CB84-4CBE-B483-778F0655F0B2}" type="presOf" srcId="{5CD3A315-57E4-4744-B213-357D364C19E3}" destId="{B1BF16BD-A825-4372-B209-5E7E6C127F18}" srcOrd="0" destOrd="0" presId="urn:microsoft.com/office/officeart/2005/8/layout/default#1"/>
    <dgm:cxn modelId="{881B4B17-D15C-4E9C-B19D-18D5F301E3E1}" srcId="{658FE5E9-5E68-443A-A41A-3E13F11A5A5B}" destId="{5CD3A315-57E4-4744-B213-357D364C19E3}" srcOrd="2" destOrd="0" parTransId="{8094E670-CE8F-4F11-9572-EC1D962F585E}" sibTransId="{54B8DC4C-66C1-4408-83CE-3DC197EE04B3}"/>
    <dgm:cxn modelId="{4032392C-E096-49B4-A438-024F16EDEF3C}" type="presOf" srcId="{73343AAB-9399-43FD-8D38-47233B16A214}" destId="{00ECC654-8C43-4D54-95C1-DF62DFB2764D}" srcOrd="0" destOrd="0" presId="urn:microsoft.com/office/officeart/2005/8/layout/default#1"/>
    <dgm:cxn modelId="{B0FDEEBF-9018-4C0B-9D9C-7F0262D2B08A}" type="presParOf" srcId="{F3F61A35-7648-49F5-8C4F-D0182F8CA288}" destId="{F7C49427-A60F-4689-8811-B640A21A4784}" srcOrd="0" destOrd="0" presId="urn:microsoft.com/office/officeart/2005/8/layout/default#1"/>
    <dgm:cxn modelId="{F348AD12-19AD-4795-9818-06166A16C178}" type="presParOf" srcId="{F3F61A35-7648-49F5-8C4F-D0182F8CA288}" destId="{684E5D80-74FD-4B69-965A-993106E7A790}" srcOrd="1" destOrd="0" presId="urn:microsoft.com/office/officeart/2005/8/layout/default#1"/>
    <dgm:cxn modelId="{2A6E832A-4F5C-4E81-910C-807159649D5D}" type="presParOf" srcId="{F3F61A35-7648-49F5-8C4F-D0182F8CA288}" destId="{00ECC654-8C43-4D54-95C1-DF62DFB2764D}" srcOrd="2" destOrd="0" presId="urn:microsoft.com/office/officeart/2005/8/layout/default#1"/>
    <dgm:cxn modelId="{6BA7E75B-7858-4F84-A580-296C89610609}" type="presParOf" srcId="{F3F61A35-7648-49F5-8C4F-D0182F8CA288}" destId="{B2EF3707-E947-499E-BCA4-393505A70089}" srcOrd="3" destOrd="0" presId="urn:microsoft.com/office/officeart/2005/8/layout/default#1"/>
    <dgm:cxn modelId="{B9B84180-2021-4384-99DC-E391EFD6802F}" type="presParOf" srcId="{F3F61A35-7648-49F5-8C4F-D0182F8CA288}" destId="{B1BF16BD-A825-4372-B209-5E7E6C127F18}" srcOrd="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5EF1B5-EDE1-42C3-83EE-79C25103F2B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1D208C9-FD81-42B9-89FD-203AB872C67A}">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600" b="1" dirty="0" smtClean="0"/>
            <a:t>Category 1 – Quiz Competition</a:t>
          </a:r>
          <a:endParaRPr lang="en-US" sz="1600" dirty="0"/>
        </a:p>
      </dgm:t>
    </dgm:pt>
    <dgm:pt modelId="{6961E2EA-92A6-43C1-BEC7-4C9AC4563C5D}" type="parTrans" cxnId="{030102D7-FBA6-4A26-8A98-67D61E95B2D2}">
      <dgm:prSet/>
      <dgm:spPr/>
      <dgm:t>
        <a:bodyPr/>
        <a:lstStyle/>
        <a:p>
          <a:endParaRPr lang="en-US"/>
        </a:p>
      </dgm:t>
    </dgm:pt>
    <dgm:pt modelId="{B3B4987E-E634-4186-A7A4-446252E9FDC6}" type="sibTrans" cxnId="{030102D7-FBA6-4A26-8A98-67D61E95B2D2}">
      <dgm:prSet/>
      <dgm:spPr/>
      <dgm:t>
        <a:bodyPr/>
        <a:lstStyle/>
        <a:p>
          <a:endParaRPr lang="en-US"/>
        </a:p>
      </dgm:t>
    </dgm:pt>
    <dgm:pt modelId="{F0B7EA1E-0251-47E5-9F15-7CCEF2446D22}">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600" b="1" dirty="0" smtClean="0"/>
            <a:t>Category 2 – Essay Competition</a:t>
          </a:r>
        </a:p>
      </dgm:t>
    </dgm:pt>
    <dgm:pt modelId="{094027C2-8441-403B-AA57-EB9B95206347}" type="parTrans" cxnId="{D949C273-F3E6-4D3A-92D9-192A3E616E24}">
      <dgm:prSet/>
      <dgm:spPr/>
      <dgm:t>
        <a:bodyPr/>
        <a:lstStyle/>
        <a:p>
          <a:endParaRPr lang="en-US"/>
        </a:p>
      </dgm:t>
    </dgm:pt>
    <dgm:pt modelId="{59BBFFE8-04CE-48A7-AAA7-8639B5CE2CBC}" type="sibTrans" cxnId="{D949C273-F3E6-4D3A-92D9-192A3E616E24}">
      <dgm:prSet/>
      <dgm:spPr/>
      <dgm:t>
        <a:bodyPr/>
        <a:lstStyle/>
        <a:p>
          <a:endParaRPr lang="en-US"/>
        </a:p>
      </dgm:t>
    </dgm:pt>
    <dgm:pt modelId="{9B9A2E6E-5B41-4EA4-8EA3-B2578570069F}">
      <dgm:prSet phldrT="[Text]" custT="1"/>
      <dgm:spPr/>
      <dgm:t>
        <a:bodyPr/>
        <a:lstStyle/>
        <a:p>
          <a:r>
            <a:rPr lang="en-US" sz="1600" dirty="0" smtClean="0"/>
            <a:t> Form IV &amp; Form V students of any registered secondary schools in Mauritius (Team of 3 participants); </a:t>
          </a:r>
          <a:endParaRPr lang="en-US" sz="1600" dirty="0"/>
        </a:p>
      </dgm:t>
    </dgm:pt>
    <dgm:pt modelId="{B9D5EF52-E581-4DE5-B012-C58C2B88BAF7}" type="parTrans" cxnId="{674F7EF8-1E31-4266-B952-91B2D9C8C8C0}">
      <dgm:prSet/>
      <dgm:spPr/>
      <dgm:t>
        <a:bodyPr/>
        <a:lstStyle/>
        <a:p>
          <a:endParaRPr lang="en-US"/>
        </a:p>
      </dgm:t>
    </dgm:pt>
    <dgm:pt modelId="{0B585EA3-6E96-437D-98E4-7F55DAD109B1}" type="sibTrans" cxnId="{674F7EF8-1E31-4266-B952-91B2D9C8C8C0}">
      <dgm:prSet/>
      <dgm:spPr/>
      <dgm:t>
        <a:bodyPr/>
        <a:lstStyle/>
        <a:p>
          <a:endParaRPr lang="en-US"/>
        </a:p>
      </dgm:t>
    </dgm:pt>
    <dgm:pt modelId="{160624BF-F7C4-4251-935A-413AA0B6A7F1}">
      <dgm:prSet custT="1"/>
      <dgm:spPr/>
      <dgm:t>
        <a:bodyPr/>
        <a:lstStyle/>
        <a:p>
          <a:r>
            <a:rPr lang="en-US" sz="1600" dirty="0" smtClean="0"/>
            <a:t>Lower Six and Upper Six students of any registered secondary schools of Mauritius (Team of 2 participants)</a:t>
          </a:r>
          <a:endParaRPr lang="en-US" sz="1600" b="1" dirty="0" smtClean="0"/>
        </a:p>
      </dgm:t>
    </dgm:pt>
    <dgm:pt modelId="{103FD3F1-55BE-4B2A-B200-0B5813BF6417}" type="parTrans" cxnId="{3D9BCDF0-10D1-4764-83E7-02C79BC1CDF3}">
      <dgm:prSet/>
      <dgm:spPr/>
      <dgm:t>
        <a:bodyPr/>
        <a:lstStyle/>
        <a:p>
          <a:endParaRPr lang="en-US"/>
        </a:p>
      </dgm:t>
    </dgm:pt>
    <dgm:pt modelId="{0D89A54C-5C11-4747-BB06-46E2D47DBCC7}" type="sibTrans" cxnId="{3D9BCDF0-10D1-4764-83E7-02C79BC1CDF3}">
      <dgm:prSet/>
      <dgm:spPr/>
      <dgm:t>
        <a:bodyPr/>
        <a:lstStyle/>
        <a:p>
          <a:endParaRPr lang="en-US"/>
        </a:p>
      </dgm:t>
    </dgm:pt>
    <dgm:pt modelId="{CD7553D2-68E6-40C8-AABA-859CBCF2BEF7}" type="pres">
      <dgm:prSet presAssocID="{9A5EF1B5-EDE1-42C3-83EE-79C25103F2BE}" presName="Name0" presStyleCnt="0">
        <dgm:presLayoutVars>
          <dgm:dir/>
          <dgm:animLvl val="lvl"/>
          <dgm:resizeHandles val="exact"/>
        </dgm:presLayoutVars>
      </dgm:prSet>
      <dgm:spPr/>
      <dgm:t>
        <a:bodyPr/>
        <a:lstStyle/>
        <a:p>
          <a:endParaRPr lang="en-US"/>
        </a:p>
      </dgm:t>
    </dgm:pt>
    <dgm:pt modelId="{A8D43A2C-170D-4DB1-8065-530E6315D80F}" type="pres">
      <dgm:prSet presAssocID="{A1D208C9-FD81-42B9-89FD-203AB872C67A}" presName="composite" presStyleCnt="0"/>
      <dgm:spPr/>
    </dgm:pt>
    <dgm:pt modelId="{E26BDACF-BFD2-41E8-97D0-D6D91727C356}" type="pres">
      <dgm:prSet presAssocID="{A1D208C9-FD81-42B9-89FD-203AB872C67A}" presName="parTx" presStyleLbl="alignNode1" presStyleIdx="0" presStyleCnt="2">
        <dgm:presLayoutVars>
          <dgm:chMax val="0"/>
          <dgm:chPref val="0"/>
          <dgm:bulletEnabled val="1"/>
        </dgm:presLayoutVars>
      </dgm:prSet>
      <dgm:spPr/>
      <dgm:t>
        <a:bodyPr/>
        <a:lstStyle/>
        <a:p>
          <a:endParaRPr lang="en-US"/>
        </a:p>
      </dgm:t>
    </dgm:pt>
    <dgm:pt modelId="{B9A9D273-89EC-4E6C-B266-B24C3AF78C21}" type="pres">
      <dgm:prSet presAssocID="{A1D208C9-FD81-42B9-89FD-203AB872C67A}" presName="desTx" presStyleLbl="alignAccFollowNode1" presStyleIdx="0" presStyleCnt="2">
        <dgm:presLayoutVars>
          <dgm:bulletEnabled val="1"/>
        </dgm:presLayoutVars>
      </dgm:prSet>
      <dgm:spPr/>
      <dgm:t>
        <a:bodyPr/>
        <a:lstStyle/>
        <a:p>
          <a:endParaRPr lang="en-US"/>
        </a:p>
      </dgm:t>
    </dgm:pt>
    <dgm:pt modelId="{C5BEBA63-B054-4761-9E7F-C8B06049210F}" type="pres">
      <dgm:prSet presAssocID="{B3B4987E-E634-4186-A7A4-446252E9FDC6}" presName="space" presStyleCnt="0"/>
      <dgm:spPr/>
    </dgm:pt>
    <dgm:pt modelId="{3DA99DC5-58D5-4D50-977D-2447C26964B0}" type="pres">
      <dgm:prSet presAssocID="{F0B7EA1E-0251-47E5-9F15-7CCEF2446D22}" presName="composite" presStyleCnt="0"/>
      <dgm:spPr/>
    </dgm:pt>
    <dgm:pt modelId="{DE3CB127-8290-4DA1-9AC0-886D36526DAC}" type="pres">
      <dgm:prSet presAssocID="{F0B7EA1E-0251-47E5-9F15-7CCEF2446D22}" presName="parTx" presStyleLbl="alignNode1" presStyleIdx="1" presStyleCnt="2">
        <dgm:presLayoutVars>
          <dgm:chMax val="0"/>
          <dgm:chPref val="0"/>
          <dgm:bulletEnabled val="1"/>
        </dgm:presLayoutVars>
      </dgm:prSet>
      <dgm:spPr/>
      <dgm:t>
        <a:bodyPr/>
        <a:lstStyle/>
        <a:p>
          <a:endParaRPr lang="en-US"/>
        </a:p>
      </dgm:t>
    </dgm:pt>
    <dgm:pt modelId="{D421692F-D7F2-4A29-85AC-D3DF4CEE099B}" type="pres">
      <dgm:prSet presAssocID="{F0B7EA1E-0251-47E5-9F15-7CCEF2446D22}" presName="desTx" presStyleLbl="alignAccFollowNode1" presStyleIdx="1" presStyleCnt="2">
        <dgm:presLayoutVars>
          <dgm:bulletEnabled val="1"/>
        </dgm:presLayoutVars>
      </dgm:prSet>
      <dgm:spPr/>
      <dgm:t>
        <a:bodyPr/>
        <a:lstStyle/>
        <a:p>
          <a:endParaRPr lang="en-US"/>
        </a:p>
      </dgm:t>
    </dgm:pt>
  </dgm:ptLst>
  <dgm:cxnLst>
    <dgm:cxn modelId="{64969D29-9DC3-4DE2-8E91-B1EB54B1986F}" type="presOf" srcId="{A1D208C9-FD81-42B9-89FD-203AB872C67A}" destId="{E26BDACF-BFD2-41E8-97D0-D6D91727C356}" srcOrd="0" destOrd="0" presId="urn:microsoft.com/office/officeart/2005/8/layout/hList1"/>
    <dgm:cxn modelId="{D949C273-F3E6-4D3A-92D9-192A3E616E24}" srcId="{9A5EF1B5-EDE1-42C3-83EE-79C25103F2BE}" destId="{F0B7EA1E-0251-47E5-9F15-7CCEF2446D22}" srcOrd="1" destOrd="0" parTransId="{094027C2-8441-403B-AA57-EB9B95206347}" sibTransId="{59BBFFE8-04CE-48A7-AAA7-8639B5CE2CBC}"/>
    <dgm:cxn modelId="{C46CAC15-AB57-42BD-9C31-A42A5CA2F901}" type="presOf" srcId="{F0B7EA1E-0251-47E5-9F15-7CCEF2446D22}" destId="{DE3CB127-8290-4DA1-9AC0-886D36526DAC}" srcOrd="0" destOrd="0" presId="urn:microsoft.com/office/officeart/2005/8/layout/hList1"/>
    <dgm:cxn modelId="{674F7EF8-1E31-4266-B952-91B2D9C8C8C0}" srcId="{A1D208C9-FD81-42B9-89FD-203AB872C67A}" destId="{9B9A2E6E-5B41-4EA4-8EA3-B2578570069F}" srcOrd="0" destOrd="0" parTransId="{B9D5EF52-E581-4DE5-B012-C58C2B88BAF7}" sibTransId="{0B585EA3-6E96-437D-98E4-7F55DAD109B1}"/>
    <dgm:cxn modelId="{3D9BCDF0-10D1-4764-83E7-02C79BC1CDF3}" srcId="{F0B7EA1E-0251-47E5-9F15-7CCEF2446D22}" destId="{160624BF-F7C4-4251-935A-413AA0B6A7F1}" srcOrd="0" destOrd="0" parTransId="{103FD3F1-55BE-4B2A-B200-0B5813BF6417}" sibTransId="{0D89A54C-5C11-4747-BB06-46E2D47DBCC7}"/>
    <dgm:cxn modelId="{8E3F8F6D-136E-4974-B1BA-FBBFB1EACA0A}" type="presOf" srcId="{9A5EF1B5-EDE1-42C3-83EE-79C25103F2BE}" destId="{CD7553D2-68E6-40C8-AABA-859CBCF2BEF7}" srcOrd="0" destOrd="0" presId="urn:microsoft.com/office/officeart/2005/8/layout/hList1"/>
    <dgm:cxn modelId="{030102D7-FBA6-4A26-8A98-67D61E95B2D2}" srcId="{9A5EF1B5-EDE1-42C3-83EE-79C25103F2BE}" destId="{A1D208C9-FD81-42B9-89FD-203AB872C67A}" srcOrd="0" destOrd="0" parTransId="{6961E2EA-92A6-43C1-BEC7-4C9AC4563C5D}" sibTransId="{B3B4987E-E634-4186-A7A4-446252E9FDC6}"/>
    <dgm:cxn modelId="{9881D4AC-9DBB-42C2-BEB5-9E694F054A8A}" type="presOf" srcId="{9B9A2E6E-5B41-4EA4-8EA3-B2578570069F}" destId="{B9A9D273-89EC-4E6C-B266-B24C3AF78C21}" srcOrd="0" destOrd="0" presId="urn:microsoft.com/office/officeart/2005/8/layout/hList1"/>
    <dgm:cxn modelId="{ED87E2D8-0064-4718-B69B-6702E2839100}" type="presOf" srcId="{160624BF-F7C4-4251-935A-413AA0B6A7F1}" destId="{D421692F-D7F2-4A29-85AC-D3DF4CEE099B}" srcOrd="0" destOrd="0" presId="urn:microsoft.com/office/officeart/2005/8/layout/hList1"/>
    <dgm:cxn modelId="{2A5F801A-64B5-4AEA-94DA-9C9D183EA1D7}" type="presParOf" srcId="{CD7553D2-68E6-40C8-AABA-859CBCF2BEF7}" destId="{A8D43A2C-170D-4DB1-8065-530E6315D80F}" srcOrd="0" destOrd="0" presId="urn:microsoft.com/office/officeart/2005/8/layout/hList1"/>
    <dgm:cxn modelId="{08801E47-F898-4A37-8825-1DA086745ED4}" type="presParOf" srcId="{A8D43A2C-170D-4DB1-8065-530E6315D80F}" destId="{E26BDACF-BFD2-41E8-97D0-D6D91727C356}" srcOrd="0" destOrd="0" presId="urn:microsoft.com/office/officeart/2005/8/layout/hList1"/>
    <dgm:cxn modelId="{E42DA12C-3AED-4379-BC67-6CEBAED1E924}" type="presParOf" srcId="{A8D43A2C-170D-4DB1-8065-530E6315D80F}" destId="{B9A9D273-89EC-4E6C-B266-B24C3AF78C21}" srcOrd="1" destOrd="0" presId="urn:microsoft.com/office/officeart/2005/8/layout/hList1"/>
    <dgm:cxn modelId="{A074A565-F1D1-4822-9AD1-D50BE697B22D}" type="presParOf" srcId="{CD7553D2-68E6-40C8-AABA-859CBCF2BEF7}" destId="{C5BEBA63-B054-4761-9E7F-C8B06049210F}" srcOrd="1" destOrd="0" presId="urn:microsoft.com/office/officeart/2005/8/layout/hList1"/>
    <dgm:cxn modelId="{968C212B-F6BF-4798-85BB-0E222A9F212C}" type="presParOf" srcId="{CD7553D2-68E6-40C8-AABA-859CBCF2BEF7}" destId="{3DA99DC5-58D5-4D50-977D-2447C26964B0}" srcOrd="2" destOrd="0" presId="urn:microsoft.com/office/officeart/2005/8/layout/hList1"/>
    <dgm:cxn modelId="{2396B12A-FBCB-405D-ACC6-58D84475D2C9}" type="presParOf" srcId="{3DA99DC5-58D5-4D50-977D-2447C26964B0}" destId="{DE3CB127-8290-4DA1-9AC0-886D36526DAC}" srcOrd="0" destOrd="0" presId="urn:microsoft.com/office/officeart/2005/8/layout/hList1"/>
    <dgm:cxn modelId="{7821D7E3-925E-4C4D-9841-329CF7136A34}" type="presParOf" srcId="{3DA99DC5-58D5-4D50-977D-2447C26964B0}" destId="{D421692F-D7F2-4A29-85AC-D3DF4CEE099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FF0A42-6CAE-4EBF-83FB-E819EFFAF9CF}"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CB87C7C1-E4B6-4FDE-99AE-662D01E7D4E1}">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800" b="1" dirty="0" smtClean="0"/>
            <a:t>Category 1</a:t>
          </a:r>
          <a:endParaRPr lang="en-US" sz="1800" b="1" dirty="0"/>
        </a:p>
      </dgm:t>
    </dgm:pt>
    <dgm:pt modelId="{E0C22869-1451-4FA7-9456-61FD673DA289}" type="parTrans" cxnId="{B3831F53-721F-4BC8-9FB1-7E364F3737F5}">
      <dgm:prSet/>
      <dgm:spPr/>
      <dgm:t>
        <a:bodyPr/>
        <a:lstStyle/>
        <a:p>
          <a:endParaRPr lang="en-US"/>
        </a:p>
      </dgm:t>
    </dgm:pt>
    <dgm:pt modelId="{6F9CFA01-4FC4-4A8F-AE4D-ED9AB6BF71F0}" type="sibTrans" cxnId="{B3831F53-721F-4BC8-9FB1-7E364F3737F5}">
      <dgm:prSet/>
      <dgm:spPr/>
      <dgm:t>
        <a:bodyPr/>
        <a:lstStyle/>
        <a:p>
          <a:endParaRPr lang="en-US"/>
        </a:p>
      </dgm:t>
    </dgm:pt>
    <dgm:pt modelId="{92DE438E-E079-4DBA-8D88-700F31EF80D3}">
      <dgm:prSet/>
      <dgm:spPr/>
      <dgm:t>
        <a:bodyPr/>
        <a:lstStyle/>
        <a:p>
          <a:r>
            <a:rPr lang="en-US" b="0" dirty="0" smtClean="0"/>
            <a:t>Questions based on all sectors regulated by the FSC</a:t>
          </a:r>
        </a:p>
      </dgm:t>
    </dgm:pt>
    <dgm:pt modelId="{8AA05FDE-FD5D-4E30-A71F-EF06D2BE0A23}" type="parTrans" cxnId="{C0E40F6C-12BF-4C40-9A2B-616CD485B2E9}">
      <dgm:prSet/>
      <dgm:spPr/>
      <dgm:t>
        <a:bodyPr/>
        <a:lstStyle/>
        <a:p>
          <a:endParaRPr lang="en-US"/>
        </a:p>
      </dgm:t>
    </dgm:pt>
    <dgm:pt modelId="{F18DF9C2-46E5-4FCD-BE28-567F54C7D7B3}" type="sibTrans" cxnId="{C0E40F6C-12BF-4C40-9A2B-616CD485B2E9}">
      <dgm:prSet/>
      <dgm:spPr/>
      <dgm:t>
        <a:bodyPr/>
        <a:lstStyle/>
        <a:p>
          <a:endParaRPr lang="en-US"/>
        </a:p>
      </dgm:t>
    </dgm:pt>
    <dgm:pt modelId="{A7731D5C-36A1-4EB7-A6F4-75BBBF5DF4AD}">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800" b="1" dirty="0" smtClean="0"/>
            <a:t>Category 2</a:t>
          </a:r>
        </a:p>
      </dgm:t>
    </dgm:pt>
    <dgm:pt modelId="{00E8CAFD-E9B3-4016-8CEF-20D31F71CE37}" type="parTrans" cxnId="{38F526CE-77EC-4EA1-9263-572BB7788876}">
      <dgm:prSet/>
      <dgm:spPr/>
      <dgm:t>
        <a:bodyPr/>
        <a:lstStyle/>
        <a:p>
          <a:endParaRPr lang="en-US"/>
        </a:p>
      </dgm:t>
    </dgm:pt>
    <dgm:pt modelId="{9117F8BA-46B7-4805-BC7C-4AAAE16AADEA}" type="sibTrans" cxnId="{38F526CE-77EC-4EA1-9263-572BB7788876}">
      <dgm:prSet/>
      <dgm:spPr/>
      <dgm:t>
        <a:bodyPr/>
        <a:lstStyle/>
        <a:p>
          <a:endParaRPr lang="en-US"/>
        </a:p>
      </dgm:t>
    </dgm:pt>
    <dgm:pt modelId="{A07B90BB-0E5C-426A-818D-7FC040F135C9}">
      <dgm:prSet/>
      <dgm:spPr/>
      <dgm:t>
        <a:bodyPr/>
        <a:lstStyle/>
        <a:p>
          <a:r>
            <a:rPr lang="en-US" b="0" dirty="0" smtClean="0"/>
            <a:t>Teams to submit an essay of 2,500 – 3,000 words</a:t>
          </a:r>
        </a:p>
      </dgm:t>
    </dgm:pt>
    <dgm:pt modelId="{BE5D125E-9AEF-4D67-B409-1010437DEA42}" type="parTrans" cxnId="{E30DCEA9-E09F-44DB-A737-F606E22193B5}">
      <dgm:prSet/>
      <dgm:spPr/>
      <dgm:t>
        <a:bodyPr/>
        <a:lstStyle/>
        <a:p>
          <a:endParaRPr lang="en-US"/>
        </a:p>
      </dgm:t>
    </dgm:pt>
    <dgm:pt modelId="{E3D934A3-DA19-42C5-9EC7-EA23F069FB36}" type="sibTrans" cxnId="{E30DCEA9-E09F-44DB-A737-F606E22193B5}">
      <dgm:prSet/>
      <dgm:spPr/>
      <dgm:t>
        <a:bodyPr/>
        <a:lstStyle/>
        <a:p>
          <a:endParaRPr lang="en-US"/>
        </a:p>
      </dgm:t>
    </dgm:pt>
    <dgm:pt modelId="{BCF6D5E5-A3E8-4558-8889-EFD00826A92C}">
      <dgm:prSet/>
      <dgm:spPr/>
      <dgm:t>
        <a:bodyPr/>
        <a:lstStyle/>
        <a:p>
          <a:r>
            <a:rPr lang="en-US" b="0" dirty="0" smtClean="0"/>
            <a:t>Finalist teams will be called for a presentation of their essays at the FSC House in front of a jury panel</a:t>
          </a:r>
        </a:p>
      </dgm:t>
    </dgm:pt>
    <dgm:pt modelId="{85DFB6B6-A80E-45B8-B5DA-A6F8C7DB4D2B}" type="parTrans" cxnId="{15C3B182-6B8D-477C-ADDC-F3301BDF66A6}">
      <dgm:prSet/>
      <dgm:spPr/>
      <dgm:t>
        <a:bodyPr/>
        <a:lstStyle/>
        <a:p>
          <a:endParaRPr lang="en-US"/>
        </a:p>
      </dgm:t>
    </dgm:pt>
    <dgm:pt modelId="{83C0D3B5-5A80-4FB7-85D8-F118C47D0209}" type="sibTrans" cxnId="{15C3B182-6B8D-477C-ADDC-F3301BDF66A6}">
      <dgm:prSet/>
      <dgm:spPr/>
      <dgm:t>
        <a:bodyPr/>
        <a:lstStyle/>
        <a:p>
          <a:endParaRPr lang="en-US"/>
        </a:p>
      </dgm:t>
    </dgm:pt>
    <dgm:pt modelId="{8100E446-40BB-4967-AF5D-309CADF977AA}">
      <dgm:prSet/>
      <dgm:spPr/>
      <dgm:t>
        <a:bodyPr/>
        <a:lstStyle/>
        <a:p>
          <a:r>
            <a:rPr lang="en-US" b="0" dirty="0" smtClean="0"/>
            <a:t>Preliminary round followed by elimination rounds</a:t>
          </a:r>
        </a:p>
      </dgm:t>
    </dgm:pt>
    <dgm:pt modelId="{5C48A31C-57D4-4D1F-AAA5-6AA11E79099B}" type="parTrans" cxnId="{E58602BF-559C-473A-88CD-C08B9B8AD5E3}">
      <dgm:prSet/>
      <dgm:spPr/>
      <dgm:t>
        <a:bodyPr/>
        <a:lstStyle/>
        <a:p>
          <a:endParaRPr lang="en-US"/>
        </a:p>
      </dgm:t>
    </dgm:pt>
    <dgm:pt modelId="{ACD5CDDD-BD72-4BFB-986F-0A7B9A9A01AD}" type="sibTrans" cxnId="{E58602BF-559C-473A-88CD-C08B9B8AD5E3}">
      <dgm:prSet/>
      <dgm:spPr/>
      <dgm:t>
        <a:bodyPr/>
        <a:lstStyle/>
        <a:p>
          <a:endParaRPr lang="en-US"/>
        </a:p>
      </dgm:t>
    </dgm:pt>
    <dgm:pt modelId="{D49EC24A-D296-430D-BF3A-95FA74F66BDF}" type="pres">
      <dgm:prSet presAssocID="{4CFF0A42-6CAE-4EBF-83FB-E819EFFAF9CF}" presName="Name0" presStyleCnt="0">
        <dgm:presLayoutVars>
          <dgm:dir/>
          <dgm:animLvl val="lvl"/>
          <dgm:resizeHandles val="exact"/>
        </dgm:presLayoutVars>
      </dgm:prSet>
      <dgm:spPr/>
      <dgm:t>
        <a:bodyPr/>
        <a:lstStyle/>
        <a:p>
          <a:endParaRPr lang="en-US"/>
        </a:p>
      </dgm:t>
    </dgm:pt>
    <dgm:pt modelId="{37909883-3B42-471A-85DB-02701138AE66}" type="pres">
      <dgm:prSet presAssocID="{CB87C7C1-E4B6-4FDE-99AE-662D01E7D4E1}" presName="composite" presStyleCnt="0"/>
      <dgm:spPr/>
    </dgm:pt>
    <dgm:pt modelId="{2892C4CD-0CB6-4D7C-A6A0-B7E314967CE8}" type="pres">
      <dgm:prSet presAssocID="{CB87C7C1-E4B6-4FDE-99AE-662D01E7D4E1}" presName="parTx" presStyleLbl="alignNode1" presStyleIdx="0" presStyleCnt="2">
        <dgm:presLayoutVars>
          <dgm:chMax val="0"/>
          <dgm:chPref val="0"/>
          <dgm:bulletEnabled val="1"/>
        </dgm:presLayoutVars>
      </dgm:prSet>
      <dgm:spPr/>
      <dgm:t>
        <a:bodyPr/>
        <a:lstStyle/>
        <a:p>
          <a:endParaRPr lang="en-US"/>
        </a:p>
      </dgm:t>
    </dgm:pt>
    <dgm:pt modelId="{3A24A097-20E2-42F8-BF6F-7905825A1D5D}" type="pres">
      <dgm:prSet presAssocID="{CB87C7C1-E4B6-4FDE-99AE-662D01E7D4E1}" presName="desTx" presStyleLbl="alignAccFollowNode1" presStyleIdx="0" presStyleCnt="2">
        <dgm:presLayoutVars>
          <dgm:bulletEnabled val="1"/>
        </dgm:presLayoutVars>
      </dgm:prSet>
      <dgm:spPr/>
      <dgm:t>
        <a:bodyPr/>
        <a:lstStyle/>
        <a:p>
          <a:endParaRPr lang="en-US"/>
        </a:p>
      </dgm:t>
    </dgm:pt>
    <dgm:pt modelId="{838AA2A9-99A2-40E2-BD9A-753F5559494D}" type="pres">
      <dgm:prSet presAssocID="{6F9CFA01-4FC4-4A8F-AE4D-ED9AB6BF71F0}" presName="space" presStyleCnt="0"/>
      <dgm:spPr/>
    </dgm:pt>
    <dgm:pt modelId="{FB6044E8-474B-4E6B-AC4F-EA2574882D16}" type="pres">
      <dgm:prSet presAssocID="{A7731D5C-36A1-4EB7-A6F4-75BBBF5DF4AD}" presName="composite" presStyleCnt="0"/>
      <dgm:spPr/>
    </dgm:pt>
    <dgm:pt modelId="{6AFA22B8-8436-41FB-8D74-2AF19E2FBF17}" type="pres">
      <dgm:prSet presAssocID="{A7731D5C-36A1-4EB7-A6F4-75BBBF5DF4AD}" presName="parTx" presStyleLbl="alignNode1" presStyleIdx="1" presStyleCnt="2" custLinFactNeighborX="-345" custLinFactNeighborY="-3832">
        <dgm:presLayoutVars>
          <dgm:chMax val="0"/>
          <dgm:chPref val="0"/>
          <dgm:bulletEnabled val="1"/>
        </dgm:presLayoutVars>
      </dgm:prSet>
      <dgm:spPr/>
      <dgm:t>
        <a:bodyPr/>
        <a:lstStyle/>
        <a:p>
          <a:endParaRPr lang="en-US"/>
        </a:p>
      </dgm:t>
    </dgm:pt>
    <dgm:pt modelId="{7020694B-34A8-4305-AE4E-99A6439D2C85}" type="pres">
      <dgm:prSet presAssocID="{A7731D5C-36A1-4EB7-A6F4-75BBBF5DF4AD}" presName="desTx" presStyleLbl="alignAccFollowNode1" presStyleIdx="1" presStyleCnt="2">
        <dgm:presLayoutVars>
          <dgm:bulletEnabled val="1"/>
        </dgm:presLayoutVars>
      </dgm:prSet>
      <dgm:spPr/>
      <dgm:t>
        <a:bodyPr/>
        <a:lstStyle/>
        <a:p>
          <a:endParaRPr lang="en-US"/>
        </a:p>
      </dgm:t>
    </dgm:pt>
  </dgm:ptLst>
  <dgm:cxnLst>
    <dgm:cxn modelId="{15C3B182-6B8D-477C-ADDC-F3301BDF66A6}" srcId="{A7731D5C-36A1-4EB7-A6F4-75BBBF5DF4AD}" destId="{BCF6D5E5-A3E8-4558-8889-EFD00826A92C}" srcOrd="1" destOrd="0" parTransId="{85DFB6B6-A80E-45B8-B5DA-A6F8C7DB4D2B}" sibTransId="{83C0D3B5-5A80-4FB7-85D8-F118C47D0209}"/>
    <dgm:cxn modelId="{4EC82953-CB2E-4895-B5A7-37BC13C77A48}" type="presOf" srcId="{A7731D5C-36A1-4EB7-A6F4-75BBBF5DF4AD}" destId="{6AFA22B8-8436-41FB-8D74-2AF19E2FBF17}" srcOrd="0" destOrd="0" presId="urn:microsoft.com/office/officeart/2005/8/layout/hList1"/>
    <dgm:cxn modelId="{4FDD7980-0440-4739-AA55-1B0126A8A204}" type="presOf" srcId="{8100E446-40BB-4967-AF5D-309CADF977AA}" destId="{3A24A097-20E2-42F8-BF6F-7905825A1D5D}" srcOrd="0" destOrd="1" presId="urn:microsoft.com/office/officeart/2005/8/layout/hList1"/>
    <dgm:cxn modelId="{E58602BF-559C-473A-88CD-C08B9B8AD5E3}" srcId="{CB87C7C1-E4B6-4FDE-99AE-662D01E7D4E1}" destId="{8100E446-40BB-4967-AF5D-309CADF977AA}" srcOrd="1" destOrd="0" parTransId="{5C48A31C-57D4-4D1F-AAA5-6AA11E79099B}" sibTransId="{ACD5CDDD-BD72-4BFB-986F-0A7B9A9A01AD}"/>
    <dgm:cxn modelId="{CF7CBF86-F24C-4CE7-8019-134270BA0982}" type="presOf" srcId="{A07B90BB-0E5C-426A-818D-7FC040F135C9}" destId="{7020694B-34A8-4305-AE4E-99A6439D2C85}" srcOrd="0" destOrd="0" presId="urn:microsoft.com/office/officeart/2005/8/layout/hList1"/>
    <dgm:cxn modelId="{C0E40F6C-12BF-4C40-9A2B-616CD485B2E9}" srcId="{CB87C7C1-E4B6-4FDE-99AE-662D01E7D4E1}" destId="{92DE438E-E079-4DBA-8D88-700F31EF80D3}" srcOrd="0" destOrd="0" parTransId="{8AA05FDE-FD5D-4E30-A71F-EF06D2BE0A23}" sibTransId="{F18DF9C2-46E5-4FCD-BE28-567F54C7D7B3}"/>
    <dgm:cxn modelId="{E30DCEA9-E09F-44DB-A737-F606E22193B5}" srcId="{A7731D5C-36A1-4EB7-A6F4-75BBBF5DF4AD}" destId="{A07B90BB-0E5C-426A-818D-7FC040F135C9}" srcOrd="0" destOrd="0" parTransId="{BE5D125E-9AEF-4D67-B409-1010437DEA42}" sibTransId="{E3D934A3-DA19-42C5-9EC7-EA23F069FB36}"/>
    <dgm:cxn modelId="{FD75D18B-E31B-4486-A9AA-2A0159693D82}" type="presOf" srcId="{92DE438E-E079-4DBA-8D88-700F31EF80D3}" destId="{3A24A097-20E2-42F8-BF6F-7905825A1D5D}" srcOrd="0" destOrd="0" presId="urn:microsoft.com/office/officeart/2005/8/layout/hList1"/>
    <dgm:cxn modelId="{B3831F53-721F-4BC8-9FB1-7E364F3737F5}" srcId="{4CFF0A42-6CAE-4EBF-83FB-E819EFFAF9CF}" destId="{CB87C7C1-E4B6-4FDE-99AE-662D01E7D4E1}" srcOrd="0" destOrd="0" parTransId="{E0C22869-1451-4FA7-9456-61FD673DA289}" sibTransId="{6F9CFA01-4FC4-4A8F-AE4D-ED9AB6BF71F0}"/>
    <dgm:cxn modelId="{38F526CE-77EC-4EA1-9263-572BB7788876}" srcId="{4CFF0A42-6CAE-4EBF-83FB-E819EFFAF9CF}" destId="{A7731D5C-36A1-4EB7-A6F4-75BBBF5DF4AD}" srcOrd="1" destOrd="0" parTransId="{00E8CAFD-E9B3-4016-8CEF-20D31F71CE37}" sibTransId="{9117F8BA-46B7-4805-BC7C-4AAAE16AADEA}"/>
    <dgm:cxn modelId="{E42CF4E9-5010-4055-A20B-217F873C69E3}" type="presOf" srcId="{BCF6D5E5-A3E8-4558-8889-EFD00826A92C}" destId="{7020694B-34A8-4305-AE4E-99A6439D2C85}" srcOrd="0" destOrd="1" presId="urn:microsoft.com/office/officeart/2005/8/layout/hList1"/>
    <dgm:cxn modelId="{CAACF1F3-4895-4593-A94F-0D72202BF581}" type="presOf" srcId="{4CFF0A42-6CAE-4EBF-83FB-E819EFFAF9CF}" destId="{D49EC24A-D296-430D-BF3A-95FA74F66BDF}" srcOrd="0" destOrd="0" presId="urn:microsoft.com/office/officeart/2005/8/layout/hList1"/>
    <dgm:cxn modelId="{F4BE99F7-DADE-471F-AB9A-9A08E9BC45C2}" type="presOf" srcId="{CB87C7C1-E4B6-4FDE-99AE-662D01E7D4E1}" destId="{2892C4CD-0CB6-4D7C-A6A0-B7E314967CE8}" srcOrd="0" destOrd="0" presId="urn:microsoft.com/office/officeart/2005/8/layout/hList1"/>
    <dgm:cxn modelId="{03F25E96-53A5-44B2-BD61-01C03DEC1B95}" type="presParOf" srcId="{D49EC24A-D296-430D-BF3A-95FA74F66BDF}" destId="{37909883-3B42-471A-85DB-02701138AE66}" srcOrd="0" destOrd="0" presId="urn:microsoft.com/office/officeart/2005/8/layout/hList1"/>
    <dgm:cxn modelId="{4BA8F876-4EE1-4588-902E-D34688866C2F}" type="presParOf" srcId="{37909883-3B42-471A-85DB-02701138AE66}" destId="{2892C4CD-0CB6-4D7C-A6A0-B7E314967CE8}" srcOrd="0" destOrd="0" presId="urn:microsoft.com/office/officeart/2005/8/layout/hList1"/>
    <dgm:cxn modelId="{525F5B87-456A-45B5-A267-BB6C89922A7C}" type="presParOf" srcId="{37909883-3B42-471A-85DB-02701138AE66}" destId="{3A24A097-20E2-42F8-BF6F-7905825A1D5D}" srcOrd="1" destOrd="0" presId="urn:microsoft.com/office/officeart/2005/8/layout/hList1"/>
    <dgm:cxn modelId="{4978D623-C08E-44DA-A67B-0B958D4E6ED2}" type="presParOf" srcId="{D49EC24A-D296-430D-BF3A-95FA74F66BDF}" destId="{838AA2A9-99A2-40E2-BD9A-753F5559494D}" srcOrd="1" destOrd="0" presId="urn:microsoft.com/office/officeart/2005/8/layout/hList1"/>
    <dgm:cxn modelId="{EAB3F8E8-BAB0-4655-8898-8370DFE3104E}" type="presParOf" srcId="{D49EC24A-D296-430D-BF3A-95FA74F66BDF}" destId="{FB6044E8-474B-4E6B-AC4F-EA2574882D16}" srcOrd="2" destOrd="0" presId="urn:microsoft.com/office/officeart/2005/8/layout/hList1"/>
    <dgm:cxn modelId="{56747F7E-FDE7-440C-8244-A9AE3482F3D2}" type="presParOf" srcId="{FB6044E8-474B-4E6B-AC4F-EA2574882D16}" destId="{6AFA22B8-8436-41FB-8D74-2AF19E2FBF17}" srcOrd="0" destOrd="0" presId="urn:microsoft.com/office/officeart/2005/8/layout/hList1"/>
    <dgm:cxn modelId="{CACD8CE4-36AC-477D-9848-8852776E1337}" type="presParOf" srcId="{FB6044E8-474B-4E6B-AC4F-EA2574882D16}" destId="{7020694B-34A8-4305-AE4E-99A6439D2C85}"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35" tIns="45718" rIns="91435" bIns="45718" rtlCol="0"/>
          <a:lstStyle>
            <a:lvl1pPr algn="r">
              <a:defRPr sz="1200"/>
            </a:lvl1pPr>
          </a:lstStyle>
          <a:p>
            <a:pPr>
              <a:defRPr/>
            </a:pPr>
            <a:fld id="{B68E759F-05A9-4D28-A43C-ADCA8C9FFBC4}" type="datetimeFigureOut">
              <a:rPr lang="en-US"/>
              <a:pPr>
                <a:defRPr/>
              </a:pPr>
              <a:t>10-May-16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35" tIns="45718" rIns="91435" bIns="45718"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35" tIns="45718" rIns="91435" bIns="45718" rtlCol="0" anchor="b"/>
          <a:lstStyle>
            <a:lvl1pPr algn="r">
              <a:defRPr sz="1200"/>
            </a:lvl1pPr>
          </a:lstStyle>
          <a:p>
            <a:pPr>
              <a:defRPr/>
            </a:pPr>
            <a:fld id="{54C6B53F-325E-4E55-B558-C41436233B1A}" type="slidenum">
              <a:rPr lang="en-US"/>
              <a:pPr>
                <a:defRPr/>
              </a:pPr>
              <a:t>‹#›</a:t>
            </a:fld>
            <a:endParaRPr lang="en-US"/>
          </a:p>
        </p:txBody>
      </p:sp>
    </p:spTree>
    <p:extLst>
      <p:ext uri="{BB962C8B-B14F-4D97-AF65-F5344CB8AC3E}">
        <p14:creationId xmlns:p14="http://schemas.microsoft.com/office/powerpoint/2010/main" val="361058096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35" tIns="45718" rIns="91435" bIns="45718" rtlCol="0"/>
          <a:lstStyle>
            <a:lvl1pPr algn="r" fontAlgn="auto">
              <a:spcBef>
                <a:spcPts val="0"/>
              </a:spcBef>
              <a:spcAft>
                <a:spcPts val="0"/>
              </a:spcAft>
              <a:defRPr sz="1200">
                <a:latin typeface="+mn-lt"/>
              </a:defRPr>
            </a:lvl1pPr>
          </a:lstStyle>
          <a:p>
            <a:pPr>
              <a:defRPr/>
            </a:pPr>
            <a:fld id="{C2CAF623-7E7F-48F3-8616-3DE0B01BF19E}" type="datetimeFigureOut">
              <a:rPr lang="en-US"/>
              <a:pPr>
                <a:defRPr/>
              </a:pPr>
              <a:t>10-May-16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5" tIns="45718" rIns="91435" bIns="45718"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5" tIns="45718" rIns="91435" bIns="4571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35" tIns="45718" rIns="91435" bIns="45718"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5" tIns="45718" rIns="91435" bIns="45718" rtlCol="0" anchor="b"/>
          <a:lstStyle>
            <a:lvl1pPr algn="r" fontAlgn="auto">
              <a:spcBef>
                <a:spcPts val="0"/>
              </a:spcBef>
              <a:spcAft>
                <a:spcPts val="0"/>
              </a:spcAft>
              <a:defRPr sz="1200">
                <a:latin typeface="+mn-lt"/>
              </a:defRPr>
            </a:lvl1pPr>
          </a:lstStyle>
          <a:p>
            <a:pPr>
              <a:defRPr/>
            </a:pPr>
            <a:fld id="{922F3047-7E9C-4D89-917A-69B3D9A8760B}" type="slidenum">
              <a:rPr lang="en-US"/>
              <a:pPr>
                <a:defRPr/>
              </a:pPr>
              <a:t>‹#›</a:t>
            </a:fld>
            <a:endParaRPr lang="en-US"/>
          </a:p>
        </p:txBody>
      </p:sp>
    </p:spTree>
    <p:extLst>
      <p:ext uri="{BB962C8B-B14F-4D97-AF65-F5344CB8AC3E}">
        <p14:creationId xmlns:p14="http://schemas.microsoft.com/office/powerpoint/2010/main" val="1808404072"/>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6C419C42-C487-4570-8250-92810C3F65F7}" type="datetime1">
              <a:rPr lang="en-US" smtClean="0"/>
              <a:t>10-May-16</a:t>
            </a:fld>
            <a:endParaRPr lang="en-US"/>
          </a:p>
        </p:txBody>
      </p:sp>
      <p:sp>
        <p:nvSpPr>
          <p:cNvPr id="5" name="Slide Number Placeholder 4"/>
          <p:cNvSpPr>
            <a:spLocks noGrp="1"/>
          </p:cNvSpPr>
          <p:nvPr>
            <p:ph type="sldNum" sz="quarter" idx="11"/>
          </p:nvPr>
        </p:nvSpPr>
        <p:spPr/>
        <p:txBody>
          <a:bodyPr/>
          <a:lstStyle/>
          <a:p>
            <a:pPr>
              <a:defRPr/>
            </a:pPr>
            <a:fld id="{922F3047-7E9C-4D89-917A-69B3D9A8760B}" type="slidenum">
              <a:rPr lang="en-US" smtClean="0"/>
              <a:pPr>
                <a:defRPr/>
              </a:pPr>
              <a:t>3</a:t>
            </a:fld>
            <a:endParaRPr lang="en-US"/>
          </a:p>
        </p:txBody>
      </p:sp>
    </p:spTree>
    <p:extLst>
      <p:ext uri="{BB962C8B-B14F-4D97-AF65-F5344CB8AC3E}">
        <p14:creationId xmlns:p14="http://schemas.microsoft.com/office/powerpoint/2010/main" val="4241547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 name="Slide Number Placeholder 4"/>
          <p:cNvSpPr>
            <a:spLocks noGrp="1"/>
          </p:cNvSpPr>
          <p:nvPr>
            <p:ph type="sldNum" sz="quarter" idx="5"/>
          </p:nvPr>
        </p:nvSpPr>
        <p:spPr>
          <a:xfrm>
            <a:off x="3733800" y="8610600"/>
            <a:ext cx="2667000" cy="381000"/>
          </a:xfrm>
        </p:spPr>
        <p:txBody>
          <a:bodyPr/>
          <a:lstStyle/>
          <a:p>
            <a:pPr>
              <a:defRPr/>
            </a:pPr>
            <a:fld id="{3CF947C1-3518-45EA-AC94-68574C452F47}" type="slidenum">
              <a:rPr lang="en-US">
                <a:solidFill>
                  <a:prstClr val="black"/>
                </a:solidFill>
              </a:rPr>
              <a:pPr>
                <a:defRPr/>
              </a:pPr>
              <a:t>12</a:t>
            </a:fld>
            <a:endParaRPr lang="en-US" dirty="0">
              <a:solidFill>
                <a:prstClr val="black"/>
              </a:solidFill>
            </a:endParaRPr>
          </a:p>
        </p:txBody>
      </p:sp>
      <p:sp>
        <p:nvSpPr>
          <p:cNvPr id="6" name="Date Placeholder 5"/>
          <p:cNvSpPr>
            <a:spLocks noGrp="1"/>
          </p:cNvSpPr>
          <p:nvPr>
            <p:ph type="dt" sz="quarter" idx="1"/>
          </p:nvPr>
        </p:nvSpPr>
        <p:spPr/>
        <p:txBody>
          <a:bodyPr/>
          <a:lstStyle/>
          <a:p>
            <a:pPr>
              <a:defRPr/>
            </a:pPr>
            <a:fld id="{6904ABD7-A9A1-449E-A43F-66E28783280B}" type="datetime1">
              <a:rPr lang="en-US">
                <a:solidFill>
                  <a:prstClr val="black"/>
                </a:solidFill>
              </a:rPr>
              <a:pPr>
                <a:defRPr/>
              </a:pPr>
              <a:t>10-May-16</a:t>
            </a:fld>
            <a:endParaRPr lang="en-US" dirty="0">
              <a:solidFill>
                <a:prstClr val="black"/>
              </a:solidFill>
            </a:endParaRPr>
          </a:p>
        </p:txBody>
      </p:sp>
    </p:spTree>
    <p:extLst>
      <p:ext uri="{BB962C8B-B14F-4D97-AF65-F5344CB8AC3E}">
        <p14:creationId xmlns:p14="http://schemas.microsoft.com/office/powerpoint/2010/main" val="1117393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txBox="1">
            <a:spLocks noGrp="1" noChangeArrowheads="1"/>
          </p:cNvSpPr>
          <p:nvPr/>
        </p:nvSpPr>
        <p:spPr bwMode="auto">
          <a:xfrm>
            <a:off x="0" y="0"/>
            <a:ext cx="2971800" cy="457200"/>
          </a:xfrm>
          <a:prstGeom prst="rect">
            <a:avLst/>
          </a:prstGeom>
          <a:noFill/>
          <a:ln w="9525">
            <a:noFill/>
            <a:miter lim="800000"/>
            <a:headEnd/>
            <a:tailEnd/>
          </a:ln>
        </p:spPr>
        <p:txBody>
          <a:bodyPr lIns="91417" tIns="45709" rIns="91417" bIns="45709"/>
          <a:lstStyle/>
          <a:p>
            <a:r>
              <a:rPr lang="en-GB" sz="1300">
                <a:solidFill>
                  <a:srgbClr val="000000"/>
                </a:solidFill>
                <a:latin typeface="Calibri" pitchFamily="34" charset="0"/>
                <a:cs typeface="Arial" charset="0"/>
              </a:rPr>
              <a:t>Global Banking: Paradigm Shift - Strategies to Build Successful Wealth Management Business</a:t>
            </a:r>
          </a:p>
        </p:txBody>
      </p:sp>
      <p:sp>
        <p:nvSpPr>
          <p:cNvPr id="26627"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lIns="91417" tIns="45709" rIns="91417" bIns="45709" anchor="b"/>
          <a:lstStyle/>
          <a:p>
            <a:r>
              <a:rPr lang="en-GB" sz="1300">
                <a:solidFill>
                  <a:srgbClr val="000000"/>
                </a:solidFill>
                <a:latin typeface="Calibri" pitchFamily="34" charset="0"/>
                <a:cs typeface="Arial" charset="0"/>
              </a:rPr>
              <a:t>Financial Services Commission</a:t>
            </a:r>
          </a:p>
        </p:txBody>
      </p:sp>
      <p:sp>
        <p:nvSpPr>
          <p:cNvPr id="2662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17" tIns="45709" rIns="91417" bIns="45709" anchor="b"/>
          <a:lstStyle/>
          <a:p>
            <a:pPr algn="r"/>
            <a:fld id="{B6EB3896-65BD-4DCB-B839-16873D870752}" type="slidenum">
              <a:rPr lang="en-GB" sz="1300">
                <a:solidFill>
                  <a:srgbClr val="000000"/>
                </a:solidFill>
                <a:latin typeface="Calibri" pitchFamily="34" charset="0"/>
                <a:cs typeface="Arial" charset="0"/>
              </a:rPr>
              <a:pPr algn="r"/>
              <a:t>13</a:t>
            </a:fld>
            <a:endParaRPr lang="en-GB" sz="1300">
              <a:solidFill>
                <a:srgbClr val="000000"/>
              </a:solidFill>
              <a:latin typeface="Calibri" pitchFamily="34" charset="0"/>
              <a:cs typeface="Arial" charset="0"/>
            </a:endParaRPr>
          </a:p>
        </p:txBody>
      </p:sp>
      <p:sp>
        <p:nvSpPr>
          <p:cNvPr id="266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3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ea typeface="ＭＳ Ｐゴシック" pitchFamily="34" charset="-128"/>
            </a:endParaRPr>
          </a:p>
        </p:txBody>
      </p:sp>
    </p:spTree>
    <p:extLst>
      <p:ext uri="{BB962C8B-B14F-4D97-AF65-F5344CB8AC3E}">
        <p14:creationId xmlns:p14="http://schemas.microsoft.com/office/powerpoint/2010/main" val="1045684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6868" name="Slide Number Placeholder 4"/>
          <p:cNvSpPr>
            <a:spLocks noGrp="1"/>
          </p:cNvSpPr>
          <p:nvPr>
            <p:ph type="sldNum" sz="quarter" idx="5"/>
          </p:nvPr>
        </p:nvSpPr>
        <p:spPr bwMode="auto">
          <a:xfrm>
            <a:off x="3652630" y="8469443"/>
            <a:ext cx="2609022" cy="3747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057" indent="-280406">
              <a:spcBef>
                <a:spcPct val="30000"/>
              </a:spcBef>
              <a:defRPr sz="1200">
                <a:solidFill>
                  <a:schemeClr val="tx1"/>
                </a:solidFill>
                <a:latin typeface="Calibri" panose="020F0502020204030204" pitchFamily="34" charset="0"/>
              </a:defRPr>
            </a:lvl2pPr>
            <a:lvl3pPr marL="1121626" indent="-224325">
              <a:spcBef>
                <a:spcPct val="30000"/>
              </a:spcBef>
              <a:defRPr sz="1200">
                <a:solidFill>
                  <a:schemeClr val="tx1"/>
                </a:solidFill>
                <a:latin typeface="Calibri" panose="020F0502020204030204" pitchFamily="34" charset="0"/>
              </a:defRPr>
            </a:lvl3pPr>
            <a:lvl4pPr marL="1570276" indent="-224325">
              <a:spcBef>
                <a:spcPct val="30000"/>
              </a:spcBef>
              <a:defRPr sz="1200">
                <a:solidFill>
                  <a:schemeClr val="tx1"/>
                </a:solidFill>
                <a:latin typeface="Calibri" panose="020F0502020204030204" pitchFamily="34" charset="0"/>
              </a:defRPr>
            </a:lvl4pPr>
            <a:lvl5pPr marL="2018927" indent="-224325">
              <a:spcBef>
                <a:spcPct val="30000"/>
              </a:spcBef>
              <a:defRPr sz="1200">
                <a:solidFill>
                  <a:schemeClr val="tx1"/>
                </a:solidFill>
                <a:latin typeface="Calibri" panose="020F0502020204030204" pitchFamily="34" charset="0"/>
              </a:defRPr>
            </a:lvl5pPr>
            <a:lvl6pPr marL="2467577" indent="-224325" eaLnBrk="0" fontAlgn="base" hangingPunct="0">
              <a:spcBef>
                <a:spcPct val="30000"/>
              </a:spcBef>
              <a:spcAft>
                <a:spcPct val="0"/>
              </a:spcAft>
              <a:defRPr sz="1200">
                <a:solidFill>
                  <a:schemeClr val="tx1"/>
                </a:solidFill>
                <a:latin typeface="Calibri" panose="020F0502020204030204" pitchFamily="34" charset="0"/>
              </a:defRPr>
            </a:lvl6pPr>
            <a:lvl7pPr marL="2916227" indent="-224325" eaLnBrk="0" fontAlgn="base" hangingPunct="0">
              <a:spcBef>
                <a:spcPct val="30000"/>
              </a:spcBef>
              <a:spcAft>
                <a:spcPct val="0"/>
              </a:spcAft>
              <a:defRPr sz="1200">
                <a:solidFill>
                  <a:schemeClr val="tx1"/>
                </a:solidFill>
                <a:latin typeface="Calibri" panose="020F0502020204030204" pitchFamily="34" charset="0"/>
              </a:defRPr>
            </a:lvl7pPr>
            <a:lvl8pPr marL="3364878" indent="-224325" eaLnBrk="0" fontAlgn="base" hangingPunct="0">
              <a:spcBef>
                <a:spcPct val="30000"/>
              </a:spcBef>
              <a:spcAft>
                <a:spcPct val="0"/>
              </a:spcAft>
              <a:defRPr sz="1200">
                <a:solidFill>
                  <a:schemeClr val="tx1"/>
                </a:solidFill>
                <a:latin typeface="Calibri" panose="020F0502020204030204" pitchFamily="34" charset="0"/>
              </a:defRPr>
            </a:lvl8pPr>
            <a:lvl9pPr marL="3813528" indent="-22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FF3BA19-3D78-437B-BCA1-24E9EC6ADAC9}" type="slidenum">
              <a:rPr lang="en-US" smtClean="0">
                <a:solidFill>
                  <a:srgbClr val="000000"/>
                </a:solidFill>
              </a:rPr>
              <a:pPr>
                <a:spcBef>
                  <a:spcPct val="0"/>
                </a:spcBef>
              </a:pPr>
              <a:t>35</a:t>
            </a:fld>
            <a:endParaRPr lang="en-US" smtClean="0">
              <a:solidFill>
                <a:srgbClr val="000000"/>
              </a:solidFill>
            </a:endParaRPr>
          </a:p>
        </p:txBody>
      </p:sp>
      <p:sp>
        <p:nvSpPr>
          <p:cNvPr id="6" name="Date Placeholder 5"/>
          <p:cNvSpPr>
            <a:spLocks noGrp="1"/>
          </p:cNvSpPr>
          <p:nvPr>
            <p:ph type="dt" sz="quarter" idx="1"/>
          </p:nvPr>
        </p:nvSpPr>
        <p:spPr/>
        <p:txBody>
          <a:bodyPr/>
          <a:lstStyle/>
          <a:p>
            <a:pPr>
              <a:defRPr/>
            </a:pPr>
            <a:fld id="{6904ABD7-A9A1-449E-A43F-66E28783280B}" type="datetime1">
              <a:rPr lang="en-US">
                <a:solidFill>
                  <a:prstClr val="black"/>
                </a:solidFill>
              </a:rPr>
              <a:pPr>
                <a:defRPr/>
              </a:pPr>
              <a:t>10-May-16</a:t>
            </a:fld>
            <a:endParaRPr lang="en-US" dirty="0">
              <a:solidFill>
                <a:prstClr val="black"/>
              </a:solidFill>
            </a:endParaRPr>
          </a:p>
        </p:txBody>
      </p:sp>
    </p:spTree>
    <p:extLst>
      <p:ext uri="{BB962C8B-B14F-4D97-AF65-F5344CB8AC3E}">
        <p14:creationId xmlns:p14="http://schemas.microsoft.com/office/powerpoint/2010/main" val="1297395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txBox="1">
            <a:spLocks noGrp="1" noChangeArrowheads="1"/>
          </p:cNvSpPr>
          <p:nvPr/>
        </p:nvSpPr>
        <p:spPr bwMode="auto">
          <a:xfrm>
            <a:off x="0" y="0"/>
            <a:ext cx="2907196" cy="449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12" tIns="44856" rIns="89712" bIns="44856"/>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GB" sz="1300">
                <a:solidFill>
                  <a:srgbClr val="000000"/>
                </a:solidFill>
                <a:ea typeface="ＭＳ Ｐゴシック" charset="-128"/>
                <a:cs typeface="Arial" panose="020B0604020202020204" pitchFamily="34" charset="0"/>
              </a:rPr>
              <a:t>Global Banking: Paradigm Shift - Strategies to Build Successful Wealth Management Business</a:t>
            </a:r>
          </a:p>
        </p:txBody>
      </p:sp>
      <p:sp>
        <p:nvSpPr>
          <p:cNvPr id="38915" name="Rectangle 6"/>
          <p:cNvSpPr txBox="1">
            <a:spLocks noGrp="1" noChangeArrowheads="1"/>
          </p:cNvSpPr>
          <p:nvPr/>
        </p:nvSpPr>
        <p:spPr bwMode="auto">
          <a:xfrm>
            <a:off x="0" y="8542832"/>
            <a:ext cx="2907196" cy="449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12" tIns="44856" rIns="89712" bIns="44856"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GB" sz="1300">
                <a:solidFill>
                  <a:srgbClr val="000000"/>
                </a:solidFill>
                <a:ea typeface="ＭＳ Ｐゴシック" charset="-128"/>
                <a:cs typeface="Arial" panose="020B0604020202020204" pitchFamily="34" charset="0"/>
              </a:rPr>
              <a:t>Financial Services Commission</a:t>
            </a:r>
          </a:p>
        </p:txBody>
      </p:sp>
      <p:sp>
        <p:nvSpPr>
          <p:cNvPr id="38916" name="Rectangle 7"/>
          <p:cNvSpPr txBox="1">
            <a:spLocks noGrp="1" noChangeArrowheads="1"/>
          </p:cNvSpPr>
          <p:nvPr/>
        </p:nvSpPr>
        <p:spPr bwMode="auto">
          <a:xfrm>
            <a:off x="3800165" y="8542832"/>
            <a:ext cx="2907196" cy="449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12" tIns="44856" rIns="89712" bIns="44856"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3150483E-1FBB-4BCE-8A1D-307AACEB39F2}" type="slidenum">
              <a:rPr lang="en-GB" sz="1300">
                <a:solidFill>
                  <a:srgbClr val="000000"/>
                </a:solidFill>
                <a:ea typeface="ＭＳ Ｐゴシック" charset="-128"/>
                <a:cs typeface="Arial" panose="020B0604020202020204" pitchFamily="34" charset="0"/>
              </a:rPr>
              <a:pPr algn="r">
                <a:spcBef>
                  <a:spcPct val="0"/>
                </a:spcBef>
              </a:pPr>
              <a:t>36</a:t>
            </a:fld>
            <a:endParaRPr lang="en-GB" sz="1300">
              <a:solidFill>
                <a:srgbClr val="000000"/>
              </a:solidFill>
              <a:ea typeface="ＭＳ Ｐゴシック" charset="-128"/>
              <a:cs typeface="Arial" panose="020B0604020202020204" pitchFamily="34" charset="0"/>
            </a:endParaRPr>
          </a:p>
        </p:txBody>
      </p:sp>
      <p:sp>
        <p:nvSpPr>
          <p:cNvPr id="3891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smtClean="0">
              <a:ea typeface="ＭＳ Ｐゴシック" panose="020B0600070205080204" pitchFamily="34" charset="-128"/>
            </a:endParaRPr>
          </a:p>
        </p:txBody>
      </p:sp>
    </p:spTree>
    <p:extLst>
      <p:ext uri="{BB962C8B-B14F-4D97-AF65-F5344CB8AC3E}">
        <p14:creationId xmlns:p14="http://schemas.microsoft.com/office/powerpoint/2010/main" val="1250582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0505E6E-6531-42BA-8083-7283209C9B48}" type="datetime1">
              <a:rPr lang="en-US"/>
              <a:pPr>
                <a:defRPr/>
              </a:pPr>
              <a:t>10-May-16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DCBF69-20D8-45A7-8998-5322D7F6377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486883-97A3-49D4-8879-C12520388E93}" type="datetime1">
              <a:rPr lang="en-US"/>
              <a:pPr>
                <a:defRPr/>
              </a:pPr>
              <a:t>10-May-16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499E23-4B8B-4527-8B92-D43D98FF41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81DF231-9498-4BC6-AC5D-8CECEF0EA44E}" type="datetime1">
              <a:rPr lang="en-US"/>
              <a:pPr>
                <a:defRPr/>
              </a:pPr>
              <a:t>10-May-16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3689EE-C62C-4ADD-A550-2E5AEC16548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3CC3B08-D6A7-4F14-96E3-6673C6D8B3EB}" type="datetime1">
              <a:rPr lang="en-US"/>
              <a:pPr>
                <a:defRPr/>
              </a:pPr>
              <a:t>10-May-16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E13DCB-C334-49EF-AA54-C92B928B9C4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50E09EC-6950-4B24-B2F7-EAC82EFB55F4}" type="datetime1">
              <a:rPr lang="en-US"/>
              <a:pPr>
                <a:defRPr/>
              </a:pPr>
              <a:t>10-May-16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D2FB21-24C8-463D-AA4D-199C961AB69B}"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A194FF3-E9D5-4FB8-A71A-9C0F42FD494C}" type="datetime1">
              <a:rPr lang="en-US"/>
              <a:pPr>
                <a:defRPr/>
              </a:pPr>
              <a:t>10-May-16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3BBADA9-CC21-4AF7-9A1E-64E622754233}"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0231223-A3BD-4B38-8183-119FE2E13CE9}" type="datetime1">
              <a:rPr lang="en-US"/>
              <a:pPr>
                <a:defRPr/>
              </a:pPr>
              <a:t>10-May-16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2830793-964A-476A-83E5-4CB99A1B5F5E}"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EC880A9-110E-4CAA-BAE9-6DBBFE91E7E5}" type="datetime1">
              <a:rPr lang="en-US"/>
              <a:pPr>
                <a:defRPr/>
              </a:pPr>
              <a:t>10-May-16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AAAD54E-9018-49C6-8F93-6C721B79AE04}"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1BE964-91F1-4387-8327-DA58DA160CB7}" type="datetime1">
              <a:rPr lang="en-US"/>
              <a:pPr>
                <a:defRPr/>
              </a:pPr>
              <a:t>10-May-16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74592EC-BC8B-4EA4-B0F4-B84E2110EFE5}"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9B3F4B-E4EA-49B2-86D7-6A37D080E91B}" type="datetime1">
              <a:rPr lang="en-US"/>
              <a:pPr>
                <a:defRPr/>
              </a:pPr>
              <a:t>10-May-16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A7966E5-1BD9-40C9-BC8B-B93338290B9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3B3DCBA-6232-458A-A387-C3CB3DC9F0E1}" type="datetime1">
              <a:rPr lang="en-US"/>
              <a:pPr>
                <a:defRPr/>
              </a:pPr>
              <a:t>10-May-16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2B51560-8E00-43EF-807A-669F83917A2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F18B17-DBCA-4CF5-BDE1-C330DB937285}" type="datetime1">
              <a:rPr lang="en-US"/>
              <a:pPr>
                <a:defRPr/>
              </a:pPr>
              <a:t>10-May-16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E65B5D-96CE-44D0-8776-D00091577115}"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5D02037-C12E-4D48-A23E-B60EE0A7C3C0}" type="datetime1">
              <a:rPr lang="en-US"/>
              <a:pPr>
                <a:defRPr/>
              </a:pPr>
              <a:t>10-May-16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46603D-D121-4967-8786-FD1D062FBC65}"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35117BB-5543-4F4A-97AE-A528E0427D4F}" type="datetime1">
              <a:rPr lang="en-US"/>
              <a:pPr>
                <a:defRPr/>
              </a:pPr>
              <a:t>10-May-16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2EC8F2-3265-45E7-8FDD-4DEBECE812A6}" type="slidenum">
              <a:rPr lang="en-US"/>
              <a:pPr>
                <a:defRPr/>
              </a:pPr>
              <a:t>‹#›</a:t>
            </a:fld>
            <a:endParaRPr lang="en-US"/>
          </a:p>
        </p:txBody>
      </p:sp>
    </p:spTree>
  </p:cSld>
  <p:clrMapOvr>
    <a:masterClrMapping/>
  </p:clrMapOvr>
  <p:transition spd="med" advClick="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6AB0B0-E517-45CF-BA6E-12B969D48536}" type="datetime1">
              <a:rPr lang="en-US"/>
              <a:pPr>
                <a:defRPr/>
              </a:pPr>
              <a:t>10-May-16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702DCF-6C55-4A40-B53B-9A8681250BB7}" type="slidenum">
              <a:rPr lang="en-US"/>
              <a:pPr>
                <a:defRPr/>
              </a:pPr>
              <a:t>‹#›</a:t>
            </a:fld>
            <a:endParaRPr lang="en-US"/>
          </a:p>
        </p:txBody>
      </p:sp>
    </p:spTree>
  </p:cSld>
  <p:clrMapOvr>
    <a:masterClrMapping/>
  </p:clrMapOvr>
  <p:transition spd="med" advClick="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5D5DE31-1828-4D6E-B6B0-96BC1BC00A05}" type="datetime1">
              <a:rPr lang="en-US"/>
              <a:pPr>
                <a:defRPr/>
              </a:pPr>
              <a:t>10-May-16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D3EB55-C31B-4B7D-A0F7-A659495C160C}" type="slidenum">
              <a:rPr lang="en-US"/>
              <a:pPr>
                <a:defRPr/>
              </a:pPr>
              <a:t>‹#›</a:t>
            </a:fld>
            <a:endParaRPr lang="en-US"/>
          </a:p>
        </p:txBody>
      </p:sp>
    </p:spTree>
  </p:cSld>
  <p:clrMapOvr>
    <a:masterClrMapping/>
  </p:clrMapOvr>
  <p:transition spd="med" advClick="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FA027A3-8996-49BD-9770-900B87D9CA5A}" type="datetime1">
              <a:rPr lang="en-US"/>
              <a:pPr>
                <a:defRPr/>
              </a:pPr>
              <a:t>10-May-16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7AA2CA-5871-418E-864F-DFAF207D6B58}" type="slidenum">
              <a:rPr lang="en-US"/>
              <a:pPr>
                <a:defRPr/>
              </a:pPr>
              <a:t>‹#›</a:t>
            </a:fld>
            <a:endParaRPr lang="en-US"/>
          </a:p>
        </p:txBody>
      </p:sp>
    </p:spTree>
  </p:cSld>
  <p:clrMapOvr>
    <a:masterClrMapping/>
  </p:clrMapOvr>
  <p:transition spd="med" advClick="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4CD6722-2BA5-4A91-9344-836DBDBFFCFC}" type="datetime1">
              <a:rPr lang="en-US"/>
              <a:pPr>
                <a:defRPr/>
              </a:pPr>
              <a:t>10-May-16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6B25839-A28B-4DEC-8772-2993755A37CF}" type="slidenum">
              <a:rPr lang="en-US"/>
              <a:pPr>
                <a:defRPr/>
              </a:pPr>
              <a:t>‹#›</a:t>
            </a:fld>
            <a:endParaRPr lang="en-US"/>
          </a:p>
        </p:txBody>
      </p:sp>
    </p:spTree>
  </p:cSld>
  <p:clrMapOvr>
    <a:masterClrMapping/>
  </p:clrMapOvr>
  <p:transition spd="med" advClick="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60F2D03-5BAF-4957-B6A2-85B2A54174C0}" type="datetime1">
              <a:rPr lang="en-US"/>
              <a:pPr>
                <a:defRPr/>
              </a:pPr>
              <a:t>10-May-16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E1577FC-BB4F-4EE7-83AA-D067A0DA783E}" type="slidenum">
              <a:rPr lang="en-US"/>
              <a:pPr>
                <a:defRPr/>
              </a:pPr>
              <a:t>‹#›</a:t>
            </a:fld>
            <a:endParaRPr lang="en-US"/>
          </a:p>
        </p:txBody>
      </p:sp>
    </p:spTree>
  </p:cSld>
  <p:clrMapOvr>
    <a:masterClrMapping/>
  </p:clrMapOvr>
  <p:transition spd="med" advClick="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77CD949-E5D7-4E1A-A54A-BBDD68F45A72}" type="datetime1">
              <a:rPr lang="en-US"/>
              <a:pPr>
                <a:defRPr/>
              </a:pPr>
              <a:t>10-May-16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95CCCFF-4A25-4F4A-A408-CBEC2F2659D5}" type="slidenum">
              <a:rPr lang="en-US"/>
              <a:pPr>
                <a:defRPr/>
              </a:pPr>
              <a:t>‹#›</a:t>
            </a:fld>
            <a:endParaRPr lang="en-US"/>
          </a:p>
        </p:txBody>
      </p:sp>
    </p:spTree>
  </p:cSld>
  <p:clrMapOvr>
    <a:masterClrMapping/>
  </p:clrMapOvr>
  <p:transition spd="med" advClick="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25F36C4-6AC4-4FD1-B0B1-A5333EA226F4}" type="datetime1">
              <a:rPr lang="en-US"/>
              <a:pPr>
                <a:defRPr/>
              </a:pPr>
              <a:t>10-May-16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FC83F4-B568-4B4B-B9BC-C71A2A3B52E8}"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665A9F-D775-4D1D-817B-87FFDD973CFA}" type="datetime1">
              <a:rPr lang="en-US"/>
              <a:pPr>
                <a:defRPr/>
              </a:pPr>
              <a:t>10-May-16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29488F1-E823-45B8-8640-F6440B96B281}" type="slidenum">
              <a:rPr lang="en-US"/>
              <a:pPr>
                <a:defRPr/>
              </a:pPr>
              <a:t>‹#›</a:t>
            </a:fld>
            <a:endParaRPr lang="en-US"/>
          </a:p>
        </p:txBody>
      </p:sp>
    </p:spTree>
  </p:cSld>
  <p:clrMapOvr>
    <a:masterClrMapping/>
  </p:clrMapOvr>
  <p:transition spd="med" advClick="0">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99A50B2-1115-4A5F-84C9-538897FB7AF0}" type="datetime1">
              <a:rPr lang="en-US"/>
              <a:pPr>
                <a:defRPr/>
              </a:pPr>
              <a:t>10-May-16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D160AE-A273-4D0C-8965-A2F39D184BEA}" type="slidenum">
              <a:rPr lang="en-US"/>
              <a:pPr>
                <a:defRPr/>
              </a:pPr>
              <a:t>‹#›</a:t>
            </a:fld>
            <a:endParaRPr lang="en-US"/>
          </a:p>
        </p:txBody>
      </p:sp>
    </p:spTree>
  </p:cSld>
  <p:clrMapOvr>
    <a:masterClrMapping/>
  </p:clrMapOvr>
  <p:transition spd="med" advClick="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55E226F-80BA-4DE7-9DFD-F5600229C53E}" type="datetime1">
              <a:rPr lang="en-US"/>
              <a:pPr>
                <a:defRPr/>
              </a:pPr>
              <a:t>10-May-16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9E27F4-BD76-4A18-B1D4-2EAA7ECA386F}" type="slidenum">
              <a:rPr lang="en-US"/>
              <a:pPr>
                <a:defRPr/>
              </a:pPr>
              <a:t>‹#›</a:t>
            </a:fld>
            <a:endParaRPr lang="en-US"/>
          </a:p>
        </p:txBody>
      </p:sp>
    </p:spTree>
  </p:cSld>
  <p:clrMapOvr>
    <a:masterClrMapping/>
  </p:clrMapOvr>
  <p:transition spd="med" advClick="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2A5BCD-5727-468A-BFEA-9AF57E6EBF35}" type="datetime1">
              <a:rPr lang="en-US"/>
              <a:pPr>
                <a:defRPr/>
              </a:pPr>
              <a:t>10-May-16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EACDB8-490A-4A61-9C27-A9D6F6C12824}" type="slidenum">
              <a:rPr lang="en-US"/>
              <a:pPr>
                <a:defRPr/>
              </a:pPr>
              <a:t>‹#›</a:t>
            </a:fld>
            <a:endParaRPr lang="en-US"/>
          </a:p>
        </p:txBody>
      </p:sp>
    </p:spTree>
  </p:cSld>
  <p:clrMapOvr>
    <a:masterClrMapping/>
  </p:clrMapOvr>
  <p:transition spd="med" advClick="0">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2" y="1752602"/>
            <a:ext cx="3733801" cy="4373562"/>
          </a:xfrm>
        </p:spPr>
        <p:txBody>
          <a:bodyPr/>
          <a:lstStyle>
            <a:lvl1pPr>
              <a:defRPr sz="3300">
                <a:solidFill>
                  <a:schemeClr val="tx1"/>
                </a:solidFill>
              </a:defRPr>
            </a:lvl1pPr>
            <a:lvl2pPr>
              <a:defRPr sz="2800">
                <a:solidFill>
                  <a:schemeClr val="tx1"/>
                </a:solidFill>
              </a:defRPr>
            </a:lvl2pPr>
            <a:lvl3pPr>
              <a:defRPr sz="2300">
                <a:solidFill>
                  <a:schemeClr val="tx1"/>
                </a:solidFill>
              </a:defRPr>
            </a:lvl3pPr>
            <a:lvl4pPr>
              <a:defRPr sz="2100">
                <a:solidFill>
                  <a:schemeClr val="tx1"/>
                </a:solidFill>
              </a:defRPr>
            </a:lvl4pPr>
            <a:lvl5pPr>
              <a:defRPr sz="2100">
                <a:solidFill>
                  <a:schemeClr val="tx1"/>
                </a:solidFill>
              </a:defRPr>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1" y="1752602"/>
            <a:ext cx="3733801" cy="4373562"/>
          </a:xfrm>
          <a:ln>
            <a:solidFill>
              <a:schemeClr val="tx1"/>
            </a:solidFill>
          </a:ln>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itle 1"/>
          <p:cNvSpPr>
            <a:spLocks noGrp="1"/>
          </p:cNvSpPr>
          <p:nvPr>
            <p:ph type="title"/>
          </p:nvPr>
        </p:nvSpPr>
        <p:spPr>
          <a:xfrm>
            <a:off x="762000" y="428400"/>
            <a:ext cx="7620000" cy="639762"/>
          </a:xfrm>
        </p:spPr>
        <p:txBody>
          <a:bodyPr/>
          <a:lstStyle/>
          <a:p>
            <a:r>
              <a:rPr lang="en-US" smtClean="0"/>
              <a:t>Click to edit Master title style</a:t>
            </a:r>
            <a:endParaRPr lang="en-US" dirty="0"/>
          </a:p>
        </p:txBody>
      </p:sp>
      <p:sp>
        <p:nvSpPr>
          <p:cNvPr id="16" name="Text Placeholder 10"/>
          <p:cNvSpPr>
            <a:spLocks noGrp="1"/>
          </p:cNvSpPr>
          <p:nvPr>
            <p:ph type="body" sz="quarter" idx="13"/>
          </p:nvPr>
        </p:nvSpPr>
        <p:spPr>
          <a:xfrm>
            <a:off x="914401" y="914400"/>
            <a:ext cx="7467600" cy="457200"/>
          </a:xfrm>
        </p:spPr>
        <p:txBody>
          <a:bodyPr>
            <a:normAutofit/>
          </a:bodyPr>
          <a:lstStyle>
            <a:lvl1pPr>
              <a:buFontTx/>
              <a:buNone/>
              <a:defRPr sz="2800"/>
            </a:lvl1pPr>
          </a:lstStyle>
          <a:p>
            <a:pPr lvl="0"/>
            <a:r>
              <a:rPr lang="en-US" smtClean="0"/>
              <a:t>Click to edit Master text styles</a:t>
            </a:r>
          </a:p>
        </p:txBody>
      </p:sp>
      <p:sp>
        <p:nvSpPr>
          <p:cNvPr id="6" name="Footer Placeholder 2"/>
          <p:cNvSpPr>
            <a:spLocks noGrp="1"/>
          </p:cNvSpPr>
          <p:nvPr>
            <p:ph type="ftr" sz="quarter" idx="14"/>
          </p:nvPr>
        </p:nvSpPr>
        <p:spPr>
          <a:xfrm>
            <a:off x="3124200" y="6542088"/>
            <a:ext cx="2895600" cy="365125"/>
          </a:xfrm>
        </p:spPr>
        <p:txBody>
          <a:bodyPr/>
          <a:lstStyle>
            <a:lvl1pPr>
              <a:defRPr>
                <a:solidFill>
                  <a:srgbClr val="4279A9">
                    <a:lumMod val="75000"/>
                  </a:srgbClr>
                </a:solidFill>
              </a:defRPr>
            </a:lvl1pPr>
          </a:lstStyle>
          <a:p>
            <a:pPr>
              <a:defRPr/>
            </a:pPr>
            <a:endParaRPr lang="en-US"/>
          </a:p>
        </p:txBody>
      </p:sp>
      <p:sp>
        <p:nvSpPr>
          <p:cNvPr id="7" name="Slide Number Placeholder 3"/>
          <p:cNvSpPr>
            <a:spLocks noGrp="1"/>
          </p:cNvSpPr>
          <p:nvPr>
            <p:ph type="sldNum" sz="quarter" idx="15"/>
          </p:nvPr>
        </p:nvSpPr>
        <p:spPr>
          <a:xfrm>
            <a:off x="457200" y="6542088"/>
            <a:ext cx="2133600" cy="365125"/>
          </a:xfrm>
        </p:spPr>
        <p:txBody>
          <a:bodyPr/>
          <a:lstStyle>
            <a:lvl1pPr>
              <a:defRPr>
                <a:solidFill>
                  <a:srgbClr val="315B7F"/>
                </a:solidFill>
              </a:defRPr>
            </a:lvl1pPr>
          </a:lstStyle>
          <a:p>
            <a:pPr>
              <a:defRPr/>
            </a:pPr>
            <a:fld id="{7C6DA743-D6FB-47CB-A9E0-7A156C217F3A}" type="slidenum">
              <a:rPr lang="en-US"/>
              <a:pPr>
                <a:defRPr/>
              </a:pPr>
              <a:t>‹#›</a:t>
            </a:fld>
            <a:endParaRPr lang="en-US"/>
          </a:p>
        </p:txBody>
      </p:sp>
    </p:spTree>
  </p:cSld>
  <p:clrMapOvr>
    <a:masterClrMapping/>
  </p:clrMapOvr>
  <p:transition spd="med" advClick="0">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2" y="1752602"/>
            <a:ext cx="3733801" cy="4373562"/>
          </a:xfrm>
        </p:spPr>
        <p:txBody>
          <a:bodyPr/>
          <a:lstStyle>
            <a:lvl1pPr>
              <a:defRPr sz="3300">
                <a:solidFill>
                  <a:schemeClr val="tx1"/>
                </a:solidFill>
              </a:defRPr>
            </a:lvl1pPr>
            <a:lvl2pPr>
              <a:defRPr sz="2800">
                <a:solidFill>
                  <a:schemeClr val="tx1"/>
                </a:solidFill>
              </a:defRPr>
            </a:lvl2pPr>
            <a:lvl3pPr>
              <a:defRPr sz="2300">
                <a:solidFill>
                  <a:schemeClr val="tx1"/>
                </a:solidFill>
              </a:defRPr>
            </a:lvl3pPr>
            <a:lvl4pPr>
              <a:defRPr sz="2100">
                <a:solidFill>
                  <a:schemeClr val="tx1"/>
                </a:solidFill>
              </a:defRPr>
            </a:lvl4pPr>
            <a:lvl5pPr>
              <a:defRPr sz="2100">
                <a:solidFill>
                  <a:schemeClr val="tx1"/>
                </a:solidFill>
              </a:defRPr>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1" y="1752602"/>
            <a:ext cx="3733801" cy="4373562"/>
          </a:xfrm>
          <a:ln>
            <a:solidFill>
              <a:schemeClr val="tx1"/>
            </a:solidFill>
          </a:ln>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itle 1"/>
          <p:cNvSpPr>
            <a:spLocks noGrp="1"/>
          </p:cNvSpPr>
          <p:nvPr>
            <p:ph type="title"/>
          </p:nvPr>
        </p:nvSpPr>
        <p:spPr>
          <a:xfrm>
            <a:off x="762000" y="428400"/>
            <a:ext cx="7620000" cy="639762"/>
          </a:xfrm>
        </p:spPr>
        <p:txBody>
          <a:bodyPr/>
          <a:lstStyle/>
          <a:p>
            <a:r>
              <a:rPr lang="en-US" smtClean="0"/>
              <a:t>Click to edit Master title style</a:t>
            </a:r>
            <a:endParaRPr lang="en-US" dirty="0"/>
          </a:p>
        </p:txBody>
      </p:sp>
      <p:sp>
        <p:nvSpPr>
          <p:cNvPr id="16" name="Text Placeholder 10"/>
          <p:cNvSpPr>
            <a:spLocks noGrp="1"/>
          </p:cNvSpPr>
          <p:nvPr>
            <p:ph type="body" sz="quarter" idx="13"/>
          </p:nvPr>
        </p:nvSpPr>
        <p:spPr>
          <a:xfrm>
            <a:off x="914401" y="914400"/>
            <a:ext cx="7467600" cy="457200"/>
          </a:xfrm>
        </p:spPr>
        <p:txBody>
          <a:bodyPr>
            <a:normAutofit/>
          </a:bodyPr>
          <a:lstStyle>
            <a:lvl1pPr>
              <a:buFontTx/>
              <a:buNone/>
              <a:defRPr sz="2800"/>
            </a:lvl1pPr>
          </a:lstStyle>
          <a:p>
            <a:pPr lvl="0"/>
            <a:r>
              <a:rPr lang="en-US" smtClean="0"/>
              <a:t>Click to edit Master text styles</a:t>
            </a:r>
          </a:p>
        </p:txBody>
      </p:sp>
      <p:sp>
        <p:nvSpPr>
          <p:cNvPr id="6" name="Footer Placeholder 2"/>
          <p:cNvSpPr>
            <a:spLocks noGrp="1"/>
          </p:cNvSpPr>
          <p:nvPr>
            <p:ph type="ftr" sz="quarter" idx="14"/>
          </p:nvPr>
        </p:nvSpPr>
        <p:spPr>
          <a:xfrm>
            <a:off x="3124200" y="6542088"/>
            <a:ext cx="2895600" cy="365125"/>
          </a:xfrm>
        </p:spPr>
        <p:txBody>
          <a:bodyPr/>
          <a:lstStyle>
            <a:lvl1pPr>
              <a:defRPr>
                <a:solidFill>
                  <a:srgbClr val="4279A9">
                    <a:lumMod val="75000"/>
                  </a:srgbClr>
                </a:solidFill>
              </a:defRPr>
            </a:lvl1pPr>
          </a:lstStyle>
          <a:p>
            <a:pPr>
              <a:defRPr/>
            </a:pPr>
            <a:endParaRPr lang="en-US"/>
          </a:p>
        </p:txBody>
      </p:sp>
      <p:sp>
        <p:nvSpPr>
          <p:cNvPr id="7" name="Slide Number Placeholder 3"/>
          <p:cNvSpPr>
            <a:spLocks noGrp="1"/>
          </p:cNvSpPr>
          <p:nvPr>
            <p:ph type="sldNum" sz="quarter" idx="15"/>
          </p:nvPr>
        </p:nvSpPr>
        <p:spPr>
          <a:xfrm>
            <a:off x="457200" y="6542088"/>
            <a:ext cx="2133600" cy="365125"/>
          </a:xfrm>
        </p:spPr>
        <p:txBody>
          <a:bodyPr/>
          <a:lstStyle>
            <a:lvl1pPr>
              <a:defRPr>
                <a:solidFill>
                  <a:srgbClr val="315B7F"/>
                </a:solidFill>
              </a:defRPr>
            </a:lvl1pPr>
          </a:lstStyle>
          <a:p>
            <a:pPr>
              <a:defRPr/>
            </a:pPr>
            <a:fld id="{DD23625B-8655-415B-B548-F8E5669E9DFF}" type="slidenum">
              <a:rPr lang="en-US"/>
              <a:pPr>
                <a:defRPr/>
              </a:pPr>
              <a:t>‹#›</a:t>
            </a:fld>
            <a:endParaRPr lang="en-US"/>
          </a:p>
        </p:txBody>
      </p:sp>
    </p:spTree>
  </p:cSld>
  <p:clrMapOvr>
    <a:masterClrMapping/>
  </p:clrMapOvr>
  <p:transition spd="med" advClick="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p:txBody>
          <a:bodyPr rtlCol="0"/>
          <a:lstStyle>
            <a:lvl1pPr fontAlgn="auto">
              <a:spcBef>
                <a:spcPts val="0"/>
              </a:spcBef>
              <a:spcAft>
                <a:spcPts val="0"/>
              </a:spcAft>
              <a:defRPr>
                <a:solidFill>
                  <a:prstClr val="black">
                    <a:tint val="75000"/>
                  </a:prstClr>
                </a:solidFill>
                <a:latin typeface="+mn-lt"/>
                <a:ea typeface="+mn-ea"/>
                <a:cs typeface="+mn-cs"/>
              </a:defRPr>
            </a:lvl1pPr>
          </a:lstStyle>
          <a:p>
            <a:pPr>
              <a:defRPr/>
            </a:pPr>
            <a:endParaRPr lang="en-GB"/>
          </a:p>
        </p:txBody>
      </p:sp>
      <p:sp>
        <p:nvSpPr>
          <p:cNvPr id="6" name="Rectangle 10"/>
          <p:cNvSpPr>
            <a:spLocks noGrp="1" noChangeArrowheads="1"/>
          </p:cNvSpPr>
          <p:nvPr>
            <p:ph type="ftr" sz="quarter" idx="11"/>
          </p:nvPr>
        </p:nvSpPr>
        <p:spPr/>
        <p:txBody>
          <a:bodyPr/>
          <a:lstStyle>
            <a:lvl1pPr>
              <a:defRPr/>
            </a:lvl1pPr>
          </a:lstStyle>
          <a:p>
            <a:pPr>
              <a:defRPr/>
            </a:pPr>
            <a:endParaRPr lang="en-GB"/>
          </a:p>
        </p:txBody>
      </p:sp>
      <p:sp>
        <p:nvSpPr>
          <p:cNvPr id="7" name="Rectangle 11"/>
          <p:cNvSpPr>
            <a:spLocks noGrp="1" noChangeArrowheads="1"/>
          </p:cNvSpPr>
          <p:nvPr>
            <p:ph type="sldNum" sz="quarter" idx="12"/>
          </p:nvPr>
        </p:nvSpPr>
        <p:spPr/>
        <p:txBody>
          <a:bodyPr/>
          <a:lstStyle>
            <a:lvl1pPr>
              <a:defRPr/>
            </a:lvl1pPr>
          </a:lstStyle>
          <a:p>
            <a:pPr>
              <a:defRPr/>
            </a:pPr>
            <a:fld id="{E39BD4FA-A1E5-4B02-9489-EA251F2BA714}" type="slidenum">
              <a:rPr lang="en-GB"/>
              <a:pPr>
                <a:defRPr/>
              </a:pPr>
              <a:t>‹#›</a:t>
            </a:fld>
            <a:endParaRPr lang="en-GB"/>
          </a:p>
        </p:txBody>
      </p:sp>
    </p:spTree>
  </p:cSld>
  <p:clrMapOvr>
    <a:masterClrMapping/>
  </p:clrMapOvr>
  <p:transition spd="med" advClick="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21C4B4A-ABCA-4C26-AAC3-07BC368B29E1}" type="slidenum">
              <a:rPr lang="en-US"/>
              <a:pPr/>
              <a:t>‹#›</a:t>
            </a:fld>
            <a:endParaRPr lang="en-US"/>
          </a:p>
        </p:txBody>
      </p:sp>
    </p:spTree>
    <p:extLst>
      <p:ext uri="{BB962C8B-B14F-4D97-AF65-F5344CB8AC3E}">
        <p14:creationId xmlns:p14="http://schemas.microsoft.com/office/powerpoint/2010/main" val="3751891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7AE3A9D-D9D0-4EFA-97DC-B19CE3D5642F}" type="slidenum">
              <a:rPr lang="en-US"/>
              <a:pPr/>
              <a:t>‹#›</a:t>
            </a:fld>
            <a:endParaRPr lang="en-US"/>
          </a:p>
        </p:txBody>
      </p:sp>
    </p:spTree>
    <p:extLst>
      <p:ext uri="{BB962C8B-B14F-4D97-AF65-F5344CB8AC3E}">
        <p14:creationId xmlns:p14="http://schemas.microsoft.com/office/powerpoint/2010/main" val="20897787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4430EBB-F0F3-4928-A91C-6E8506FBC684}" type="slidenum">
              <a:rPr lang="en-US"/>
              <a:pPr/>
              <a:t>‹#›</a:t>
            </a:fld>
            <a:endParaRPr lang="en-US"/>
          </a:p>
        </p:txBody>
      </p:sp>
    </p:spTree>
    <p:extLst>
      <p:ext uri="{BB962C8B-B14F-4D97-AF65-F5344CB8AC3E}">
        <p14:creationId xmlns:p14="http://schemas.microsoft.com/office/powerpoint/2010/main" val="1929307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3653E92-8262-4B0F-BBF6-B92FF637CEE6}" type="datetime1">
              <a:rPr lang="en-US"/>
              <a:pPr>
                <a:defRPr/>
              </a:pPr>
              <a:t>10-May-16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4D8E94-BDEF-43B9-A131-C728695F160C}"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B87E523-D8E8-4CD5-9866-EEFE8817A97C}" type="slidenum">
              <a:rPr lang="en-US"/>
              <a:pPr/>
              <a:t>‹#›</a:t>
            </a:fld>
            <a:endParaRPr lang="en-US"/>
          </a:p>
        </p:txBody>
      </p:sp>
    </p:spTree>
    <p:extLst>
      <p:ext uri="{BB962C8B-B14F-4D97-AF65-F5344CB8AC3E}">
        <p14:creationId xmlns:p14="http://schemas.microsoft.com/office/powerpoint/2010/main" val="11356833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EEFCD7E7-C33B-4368-B537-2F59AF969E05}" type="slidenum">
              <a:rPr lang="en-US"/>
              <a:pPr/>
              <a:t>‹#›</a:t>
            </a:fld>
            <a:endParaRPr lang="en-US"/>
          </a:p>
        </p:txBody>
      </p:sp>
    </p:spTree>
    <p:extLst>
      <p:ext uri="{BB962C8B-B14F-4D97-AF65-F5344CB8AC3E}">
        <p14:creationId xmlns:p14="http://schemas.microsoft.com/office/powerpoint/2010/main" val="26085032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3CF2E5FF-447B-476D-B803-5D070934A0E3}" type="slidenum">
              <a:rPr lang="en-US"/>
              <a:pPr/>
              <a:t>‹#›</a:t>
            </a:fld>
            <a:endParaRPr lang="en-US"/>
          </a:p>
        </p:txBody>
      </p:sp>
    </p:spTree>
    <p:extLst>
      <p:ext uri="{BB962C8B-B14F-4D97-AF65-F5344CB8AC3E}">
        <p14:creationId xmlns:p14="http://schemas.microsoft.com/office/powerpoint/2010/main" val="6246897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68EF810F-E1E8-4B78-BCE4-6B922848E5E5}" type="slidenum">
              <a:rPr lang="en-US"/>
              <a:pPr/>
              <a:t>‹#›</a:t>
            </a:fld>
            <a:endParaRPr lang="en-US"/>
          </a:p>
        </p:txBody>
      </p:sp>
    </p:spTree>
    <p:extLst>
      <p:ext uri="{BB962C8B-B14F-4D97-AF65-F5344CB8AC3E}">
        <p14:creationId xmlns:p14="http://schemas.microsoft.com/office/powerpoint/2010/main" val="29476246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D876CDF-52A4-4C5F-A1EF-C04BBDABB706}" type="slidenum">
              <a:rPr lang="en-US"/>
              <a:pPr/>
              <a:t>‹#›</a:t>
            </a:fld>
            <a:endParaRPr lang="en-US"/>
          </a:p>
        </p:txBody>
      </p:sp>
    </p:spTree>
    <p:extLst>
      <p:ext uri="{BB962C8B-B14F-4D97-AF65-F5344CB8AC3E}">
        <p14:creationId xmlns:p14="http://schemas.microsoft.com/office/powerpoint/2010/main" val="3436582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3DCAEA0-C3FB-4EEC-A7F8-FECC8CA53476}" type="slidenum">
              <a:rPr lang="en-US"/>
              <a:pPr/>
              <a:t>‹#›</a:t>
            </a:fld>
            <a:endParaRPr lang="en-US"/>
          </a:p>
        </p:txBody>
      </p:sp>
    </p:spTree>
    <p:extLst>
      <p:ext uri="{BB962C8B-B14F-4D97-AF65-F5344CB8AC3E}">
        <p14:creationId xmlns:p14="http://schemas.microsoft.com/office/powerpoint/2010/main" val="1169596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6D050A4-9A60-49D4-8D88-49237E324E95}" type="slidenum">
              <a:rPr lang="en-US"/>
              <a:pPr/>
              <a:t>‹#›</a:t>
            </a:fld>
            <a:endParaRPr lang="en-US"/>
          </a:p>
        </p:txBody>
      </p:sp>
    </p:spTree>
    <p:extLst>
      <p:ext uri="{BB962C8B-B14F-4D97-AF65-F5344CB8AC3E}">
        <p14:creationId xmlns:p14="http://schemas.microsoft.com/office/powerpoint/2010/main" val="1643124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9E7672B-48BE-47BB-81B9-83D5D63A4070}" type="slidenum">
              <a:rPr lang="en-US"/>
              <a:pPr/>
              <a:t>‹#›</a:t>
            </a:fld>
            <a:endParaRPr lang="en-US"/>
          </a:p>
        </p:txBody>
      </p:sp>
    </p:spTree>
    <p:extLst>
      <p:ext uri="{BB962C8B-B14F-4D97-AF65-F5344CB8AC3E}">
        <p14:creationId xmlns:p14="http://schemas.microsoft.com/office/powerpoint/2010/main" val="6352487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7117DD5-6484-4EE1-8B0C-4F9C67C2AA0A}" type="datetime1">
              <a:rPr lang="en-US">
                <a:solidFill>
                  <a:prstClr val="black">
                    <a:tint val="75000"/>
                  </a:prstClr>
                </a:solidFill>
              </a:rPr>
              <a:pPr>
                <a:defRPr/>
              </a:pPr>
              <a:t>10-May-16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8560D35-FFE0-4990-8F47-D8C0697BD552}" type="slidenum">
              <a:rPr lang="en-US"/>
              <a:pPr>
                <a:defRPr/>
              </a:pPr>
              <a:t>‹#›</a:t>
            </a:fld>
            <a:endParaRPr lang="en-US"/>
          </a:p>
        </p:txBody>
      </p:sp>
    </p:spTree>
    <p:extLst>
      <p:ext uri="{BB962C8B-B14F-4D97-AF65-F5344CB8AC3E}">
        <p14:creationId xmlns:p14="http://schemas.microsoft.com/office/powerpoint/2010/main" val="17454008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7361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4F6FB5E-C4B3-419F-99D3-97EFB0CCF926}" type="datetime1">
              <a:rPr lang="en-US"/>
              <a:pPr>
                <a:defRPr/>
              </a:pPr>
              <a:t>10-May-16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C484E7F-B9B5-4F75-840F-4D7D9D6A8448}"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A24325F-85AF-4A6A-A7B3-CE9CDB37EF75}" type="datetime1">
              <a:rPr lang="en-US">
                <a:solidFill>
                  <a:prstClr val="black">
                    <a:tint val="75000"/>
                  </a:prstClr>
                </a:solidFill>
              </a:rPr>
              <a:pPr>
                <a:defRPr/>
              </a:pPr>
              <a:t>10-May-16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91263A-BBD4-4DF0-9B01-A99AAEDB7031}" type="slidenum">
              <a:rPr lang="en-US"/>
              <a:pPr>
                <a:defRPr/>
              </a:pPr>
              <a:t>‹#›</a:t>
            </a:fld>
            <a:endParaRPr lang="en-US"/>
          </a:p>
        </p:txBody>
      </p:sp>
    </p:spTree>
    <p:extLst>
      <p:ext uri="{BB962C8B-B14F-4D97-AF65-F5344CB8AC3E}">
        <p14:creationId xmlns:p14="http://schemas.microsoft.com/office/powerpoint/2010/main" val="18619347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1B89060-7D32-43B5-BB41-B243F0D4D2D6}" type="datetime1">
              <a:rPr lang="en-US">
                <a:solidFill>
                  <a:prstClr val="black">
                    <a:tint val="75000"/>
                  </a:prstClr>
                </a:solidFill>
              </a:rPr>
              <a:pPr>
                <a:defRPr/>
              </a:pPr>
              <a:t>10-May-16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15EB064-DC7A-42F2-9A52-4FA33650093A}" type="slidenum">
              <a:rPr lang="en-US"/>
              <a:pPr>
                <a:defRPr/>
              </a:pPr>
              <a:t>‹#›</a:t>
            </a:fld>
            <a:endParaRPr lang="en-US"/>
          </a:p>
        </p:txBody>
      </p:sp>
    </p:spTree>
    <p:extLst>
      <p:ext uri="{BB962C8B-B14F-4D97-AF65-F5344CB8AC3E}">
        <p14:creationId xmlns:p14="http://schemas.microsoft.com/office/powerpoint/2010/main" val="11205139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E3BB447-9B09-4D53-94EA-5F0F305330AE}" type="datetime1">
              <a:rPr lang="en-US">
                <a:solidFill>
                  <a:prstClr val="black">
                    <a:tint val="75000"/>
                  </a:prstClr>
                </a:solidFill>
              </a:rPr>
              <a:pPr>
                <a:defRPr/>
              </a:pPr>
              <a:t>10-May-16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DF018F7-BDB3-472D-8597-931DE0D29774}" type="slidenum">
              <a:rPr lang="en-US"/>
              <a:pPr>
                <a:defRPr/>
              </a:pPr>
              <a:t>‹#›</a:t>
            </a:fld>
            <a:endParaRPr lang="en-US"/>
          </a:p>
        </p:txBody>
      </p:sp>
    </p:spTree>
    <p:extLst>
      <p:ext uri="{BB962C8B-B14F-4D97-AF65-F5344CB8AC3E}">
        <p14:creationId xmlns:p14="http://schemas.microsoft.com/office/powerpoint/2010/main" val="15338949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CA93D46-03A8-4E92-89A5-F2DD5BF4C04D}" type="datetime1">
              <a:rPr lang="en-US">
                <a:solidFill>
                  <a:prstClr val="black">
                    <a:tint val="75000"/>
                  </a:prstClr>
                </a:solidFill>
              </a:rPr>
              <a:pPr>
                <a:defRPr/>
              </a:pPr>
              <a:t>10-May-16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7729683-FFBC-4A93-ACF7-B704C0326697}" type="slidenum">
              <a:rPr lang="en-US"/>
              <a:pPr>
                <a:defRPr/>
              </a:pPr>
              <a:t>‹#›</a:t>
            </a:fld>
            <a:endParaRPr lang="en-US"/>
          </a:p>
        </p:txBody>
      </p:sp>
    </p:spTree>
    <p:extLst>
      <p:ext uri="{BB962C8B-B14F-4D97-AF65-F5344CB8AC3E}">
        <p14:creationId xmlns:p14="http://schemas.microsoft.com/office/powerpoint/2010/main" val="17108349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DA47579-C5F8-4FC9-BC31-A73992B8870B}" type="datetime1">
              <a:rPr lang="en-US">
                <a:solidFill>
                  <a:prstClr val="black">
                    <a:tint val="75000"/>
                  </a:prstClr>
                </a:solidFill>
              </a:rPr>
              <a:pPr>
                <a:defRPr/>
              </a:pPr>
              <a:t>10-May-16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8C8FCA1-A391-4014-B1A3-365AAD530A10}" type="slidenum">
              <a:rPr lang="en-US"/>
              <a:pPr>
                <a:defRPr/>
              </a:pPr>
              <a:t>‹#›</a:t>
            </a:fld>
            <a:endParaRPr lang="en-US"/>
          </a:p>
        </p:txBody>
      </p:sp>
    </p:spTree>
    <p:extLst>
      <p:ext uri="{BB962C8B-B14F-4D97-AF65-F5344CB8AC3E}">
        <p14:creationId xmlns:p14="http://schemas.microsoft.com/office/powerpoint/2010/main" val="1059205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80F5B3C-71A7-4A5B-97C0-4E885D565D57}" type="datetime1">
              <a:rPr lang="en-US">
                <a:solidFill>
                  <a:prstClr val="black">
                    <a:tint val="75000"/>
                  </a:prstClr>
                </a:solidFill>
              </a:rPr>
              <a:pPr>
                <a:defRPr/>
              </a:pPr>
              <a:t>10-May-16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D02718-2AAE-46D3-8814-414C0B1C724F}" type="slidenum">
              <a:rPr lang="en-US"/>
              <a:pPr>
                <a:defRPr/>
              </a:pPr>
              <a:t>‹#›</a:t>
            </a:fld>
            <a:endParaRPr lang="en-US"/>
          </a:p>
        </p:txBody>
      </p:sp>
    </p:spTree>
    <p:extLst>
      <p:ext uri="{BB962C8B-B14F-4D97-AF65-F5344CB8AC3E}">
        <p14:creationId xmlns:p14="http://schemas.microsoft.com/office/powerpoint/2010/main" val="37967798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F9B11E6-0BC2-4724-B8E4-F038D36652B2}" type="datetime1">
              <a:rPr lang="en-US">
                <a:solidFill>
                  <a:prstClr val="black">
                    <a:tint val="75000"/>
                  </a:prstClr>
                </a:solidFill>
              </a:rPr>
              <a:pPr>
                <a:defRPr/>
              </a:pPr>
              <a:t>10-May-16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6074AF4-12FE-4558-9865-9BBFD1FFD306}" type="slidenum">
              <a:rPr lang="en-US"/>
              <a:pPr>
                <a:defRPr/>
              </a:pPr>
              <a:t>‹#›</a:t>
            </a:fld>
            <a:endParaRPr lang="en-US"/>
          </a:p>
        </p:txBody>
      </p:sp>
    </p:spTree>
    <p:extLst>
      <p:ext uri="{BB962C8B-B14F-4D97-AF65-F5344CB8AC3E}">
        <p14:creationId xmlns:p14="http://schemas.microsoft.com/office/powerpoint/2010/main" val="27879025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0427DB-65FB-4854-8511-442441914E8B}" type="datetime1">
              <a:rPr lang="en-US">
                <a:solidFill>
                  <a:prstClr val="black">
                    <a:tint val="75000"/>
                  </a:prstClr>
                </a:solidFill>
              </a:rPr>
              <a:pPr>
                <a:defRPr/>
              </a:pPr>
              <a:t>10-May-16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E8033D1-32A9-473B-B202-5418D8255B0C}" type="slidenum">
              <a:rPr lang="en-US"/>
              <a:pPr>
                <a:defRPr/>
              </a:pPr>
              <a:t>‹#›</a:t>
            </a:fld>
            <a:endParaRPr lang="en-US"/>
          </a:p>
        </p:txBody>
      </p:sp>
    </p:spTree>
    <p:extLst>
      <p:ext uri="{BB962C8B-B14F-4D97-AF65-F5344CB8AC3E}">
        <p14:creationId xmlns:p14="http://schemas.microsoft.com/office/powerpoint/2010/main" val="34033015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C6C1D6E-5D03-4697-853A-670708AA1F68}" type="datetime1">
              <a:rPr lang="en-US">
                <a:solidFill>
                  <a:prstClr val="black">
                    <a:tint val="75000"/>
                  </a:prstClr>
                </a:solidFill>
              </a:rPr>
              <a:pPr>
                <a:defRPr/>
              </a:pPr>
              <a:t>10-May-16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8B1EDB-B64E-416B-B7D6-090C6F57E312}" type="slidenum">
              <a:rPr lang="en-US"/>
              <a:pPr>
                <a:defRPr/>
              </a:pPr>
              <a:t>‹#›</a:t>
            </a:fld>
            <a:endParaRPr lang="en-US"/>
          </a:p>
        </p:txBody>
      </p:sp>
    </p:spTree>
    <p:extLst>
      <p:ext uri="{BB962C8B-B14F-4D97-AF65-F5344CB8AC3E}">
        <p14:creationId xmlns:p14="http://schemas.microsoft.com/office/powerpoint/2010/main" val="26222463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DCAD692-E663-4734-95C8-9B7B9AE7483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72954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E1AD5B9-E622-4D9F-9767-C8ADEED91E69}" type="datetime1">
              <a:rPr lang="en-US"/>
              <a:pPr>
                <a:defRPr/>
              </a:pPr>
              <a:t>10-May-16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1A4FB52-D863-4657-A7C7-FBC95BC5697A}"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60C164B-CF08-46C6-B107-326869B457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285153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59FCB2C-7A74-4040-A5E3-D7C3C5BF788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368403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FBD93AE-B161-4AE2-B928-A810AD52AEB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849164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53B2905-00F0-4FF2-8536-9A65DA75626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583895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3069076-6AC8-444E-BABF-C8EEF415D0D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153682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47188CD-AE67-48A2-BC4E-902150EBDEE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789671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35E6775-F5DC-4347-83FB-912B10014A1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260011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05A6DE4-20E0-47BD-9D44-1B2E0A7708D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9258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50AAB7A-8020-45F2-BAEE-59971AC1DC0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10985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2B6429-B973-450F-B80B-CC35FC578F7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24288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32C5080-29DF-4F7E-8720-E49ACC57D5E5}" type="datetime1">
              <a:rPr lang="en-US"/>
              <a:pPr>
                <a:defRPr/>
              </a:pPr>
              <a:t>10-May-16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7CC81CD-AE47-41B7-BD25-9C97A82564C9}"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D3F1089-91C4-47C4-8C86-F3ABE04948C8}" type="datetime1">
              <a:rPr lang="en-US"/>
              <a:pPr>
                <a:defRPr/>
              </a:pPr>
              <a:t>10-May-16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AFC8DC-E4B6-4969-96A7-740BA1D6F648}" type="slidenum">
              <a:rPr lang="en-US"/>
              <a:pPr>
                <a:defRPr/>
              </a:pPr>
              <a:t>‹#›</a:t>
            </a:fld>
            <a:endParaRPr lang="en-US"/>
          </a:p>
        </p:txBody>
      </p:sp>
    </p:spTree>
    <p:extLst>
      <p:ext uri="{BB962C8B-B14F-4D97-AF65-F5344CB8AC3E}">
        <p14:creationId xmlns:p14="http://schemas.microsoft.com/office/powerpoint/2010/main" val="1515991558"/>
      </p:ext>
    </p:extLst>
  </p:cSld>
  <p:clrMapOvr>
    <a:masterClrMapping/>
  </p:clrMapOvr>
  <p:transition spd="med" advClick="0">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08FDED-E3FF-4636-80C5-80A63B8F2421}" type="datetime1">
              <a:rPr lang="en-US"/>
              <a:pPr>
                <a:defRPr/>
              </a:pPr>
              <a:t>10-May-16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F5CCB3-01BA-4028-BF31-B02BC5749C82}" type="slidenum">
              <a:rPr lang="en-US"/>
              <a:pPr>
                <a:defRPr/>
              </a:pPr>
              <a:t>‹#›</a:t>
            </a:fld>
            <a:endParaRPr lang="en-US"/>
          </a:p>
        </p:txBody>
      </p:sp>
    </p:spTree>
    <p:extLst>
      <p:ext uri="{BB962C8B-B14F-4D97-AF65-F5344CB8AC3E}">
        <p14:creationId xmlns:p14="http://schemas.microsoft.com/office/powerpoint/2010/main" val="3655632721"/>
      </p:ext>
    </p:extLst>
  </p:cSld>
  <p:clrMapOvr>
    <a:masterClrMapping/>
  </p:clrMapOvr>
  <p:transition spd="med" advClick="0">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309FF77-854B-4879-A0B8-D258B6501038}" type="datetime1">
              <a:rPr lang="en-US"/>
              <a:pPr>
                <a:defRPr/>
              </a:pPr>
              <a:t>10-May-16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54A2CC-5EFB-4FD5-9651-EC549C500C00}" type="slidenum">
              <a:rPr lang="en-US"/>
              <a:pPr>
                <a:defRPr/>
              </a:pPr>
              <a:t>‹#›</a:t>
            </a:fld>
            <a:endParaRPr lang="en-US"/>
          </a:p>
        </p:txBody>
      </p:sp>
    </p:spTree>
    <p:extLst>
      <p:ext uri="{BB962C8B-B14F-4D97-AF65-F5344CB8AC3E}">
        <p14:creationId xmlns:p14="http://schemas.microsoft.com/office/powerpoint/2010/main" val="4106474778"/>
      </p:ext>
    </p:extLst>
  </p:cSld>
  <p:clrMapOvr>
    <a:masterClrMapping/>
  </p:clrMapOvr>
  <p:transition spd="med" advClick="0">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404881B-907A-44A6-9BC2-AE23065578ED}" type="datetime1">
              <a:rPr lang="en-US"/>
              <a:pPr>
                <a:defRPr/>
              </a:pPr>
              <a:t>10-May-16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0DDD8FE-B38A-44EC-A3F4-E259B9E9DB36}" type="slidenum">
              <a:rPr lang="en-US"/>
              <a:pPr>
                <a:defRPr/>
              </a:pPr>
              <a:t>‹#›</a:t>
            </a:fld>
            <a:endParaRPr lang="en-US"/>
          </a:p>
        </p:txBody>
      </p:sp>
    </p:spTree>
    <p:extLst>
      <p:ext uri="{BB962C8B-B14F-4D97-AF65-F5344CB8AC3E}">
        <p14:creationId xmlns:p14="http://schemas.microsoft.com/office/powerpoint/2010/main" val="1772153011"/>
      </p:ext>
    </p:extLst>
  </p:cSld>
  <p:clrMapOvr>
    <a:masterClrMapping/>
  </p:clrMapOvr>
  <p:transition spd="med" advClick="0">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3684AB7-C3D2-4F24-A763-5F1EB6824E38}" type="datetime1">
              <a:rPr lang="en-US"/>
              <a:pPr>
                <a:defRPr/>
              </a:pPr>
              <a:t>10-May-16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354060F-3440-42C0-A992-4B42464EAA8F}" type="slidenum">
              <a:rPr lang="en-US"/>
              <a:pPr>
                <a:defRPr/>
              </a:pPr>
              <a:t>‹#›</a:t>
            </a:fld>
            <a:endParaRPr lang="en-US"/>
          </a:p>
        </p:txBody>
      </p:sp>
    </p:spTree>
    <p:extLst>
      <p:ext uri="{BB962C8B-B14F-4D97-AF65-F5344CB8AC3E}">
        <p14:creationId xmlns:p14="http://schemas.microsoft.com/office/powerpoint/2010/main" val="3094693796"/>
      </p:ext>
    </p:extLst>
  </p:cSld>
  <p:clrMapOvr>
    <a:masterClrMapping/>
  </p:clrMapOvr>
  <p:transition spd="med" advClick="0">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410D3B4-D021-4CF4-B65A-51155189FC7E}" type="datetime1">
              <a:rPr lang="en-US"/>
              <a:pPr>
                <a:defRPr/>
              </a:pPr>
              <a:t>10-May-16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EAF10A5-6D12-4FAF-8459-0342B2A3B3A9}" type="slidenum">
              <a:rPr lang="en-US"/>
              <a:pPr>
                <a:defRPr/>
              </a:pPr>
              <a:t>‹#›</a:t>
            </a:fld>
            <a:endParaRPr lang="en-US"/>
          </a:p>
        </p:txBody>
      </p:sp>
    </p:spTree>
    <p:extLst>
      <p:ext uri="{BB962C8B-B14F-4D97-AF65-F5344CB8AC3E}">
        <p14:creationId xmlns:p14="http://schemas.microsoft.com/office/powerpoint/2010/main" val="2308554297"/>
      </p:ext>
    </p:extLst>
  </p:cSld>
  <p:clrMapOvr>
    <a:masterClrMapping/>
  </p:clrMapOvr>
  <p:transition spd="med" advClick="0">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9A671D-828C-4E7A-B10F-A659ECA8C778}" type="datetime1">
              <a:rPr lang="en-US"/>
              <a:pPr>
                <a:defRPr/>
              </a:pPr>
              <a:t>10-May-16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C7B2EE0-7A14-4BC8-9D51-66B6510EC9D2}" type="slidenum">
              <a:rPr lang="en-US"/>
              <a:pPr>
                <a:defRPr/>
              </a:pPr>
              <a:t>‹#›</a:t>
            </a:fld>
            <a:endParaRPr lang="en-US"/>
          </a:p>
        </p:txBody>
      </p:sp>
    </p:spTree>
    <p:extLst>
      <p:ext uri="{BB962C8B-B14F-4D97-AF65-F5344CB8AC3E}">
        <p14:creationId xmlns:p14="http://schemas.microsoft.com/office/powerpoint/2010/main" val="2742553536"/>
      </p:ext>
    </p:extLst>
  </p:cSld>
  <p:clrMapOvr>
    <a:masterClrMapping/>
  </p:clrMapOvr>
  <p:transition spd="med" advClick="0">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F17A2B5-B4C4-429E-B2E2-41FAB812D3D7}" type="datetime1">
              <a:rPr lang="en-US"/>
              <a:pPr>
                <a:defRPr/>
              </a:pPr>
              <a:t>10-May-16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749174E-5573-4839-80F7-FA6E38832934}" type="slidenum">
              <a:rPr lang="en-US"/>
              <a:pPr>
                <a:defRPr/>
              </a:pPr>
              <a:t>‹#›</a:t>
            </a:fld>
            <a:endParaRPr lang="en-US"/>
          </a:p>
        </p:txBody>
      </p:sp>
    </p:spTree>
    <p:extLst>
      <p:ext uri="{BB962C8B-B14F-4D97-AF65-F5344CB8AC3E}">
        <p14:creationId xmlns:p14="http://schemas.microsoft.com/office/powerpoint/2010/main" val="2417485471"/>
      </p:ext>
    </p:extLst>
  </p:cSld>
  <p:clrMapOvr>
    <a:masterClrMapping/>
  </p:clrMapOvr>
  <p:transition spd="med" advClick="0">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D9CF73-4EE7-4216-B99D-0EE92BE70589}" type="datetime1">
              <a:rPr lang="en-US"/>
              <a:pPr>
                <a:defRPr/>
              </a:pPr>
              <a:t>10-May-16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CA74A48-4018-41B3-BD5D-ABA311494A17}" type="slidenum">
              <a:rPr lang="en-US"/>
              <a:pPr>
                <a:defRPr/>
              </a:pPr>
              <a:t>‹#›</a:t>
            </a:fld>
            <a:endParaRPr lang="en-US"/>
          </a:p>
        </p:txBody>
      </p:sp>
    </p:spTree>
    <p:extLst>
      <p:ext uri="{BB962C8B-B14F-4D97-AF65-F5344CB8AC3E}">
        <p14:creationId xmlns:p14="http://schemas.microsoft.com/office/powerpoint/2010/main" val="2575651810"/>
      </p:ext>
    </p:extLst>
  </p:cSld>
  <p:clrMapOvr>
    <a:masterClrMapping/>
  </p:clrMapOvr>
  <p:transition spd="med" advClick="0">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DE7496-115A-4E28-ABBA-619667A0FF76}" type="datetime1">
              <a:rPr lang="en-US"/>
              <a:pPr>
                <a:defRPr/>
              </a:pPr>
              <a:t>10-May-16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37A6E6-59FD-42DF-A01A-3E21FC7D0D72}" type="slidenum">
              <a:rPr lang="en-US"/>
              <a:pPr>
                <a:defRPr/>
              </a:pPr>
              <a:t>‹#›</a:t>
            </a:fld>
            <a:endParaRPr lang="en-US"/>
          </a:p>
        </p:txBody>
      </p:sp>
    </p:spTree>
    <p:extLst>
      <p:ext uri="{BB962C8B-B14F-4D97-AF65-F5344CB8AC3E}">
        <p14:creationId xmlns:p14="http://schemas.microsoft.com/office/powerpoint/2010/main" val="1916742571"/>
      </p:ext>
    </p:extLst>
  </p:cSld>
  <p:clrMapOvr>
    <a:masterClrMapping/>
  </p:clrMapOvr>
  <p:transition spd="med" advClick="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C148FD-8E7C-444D-8B4A-D9C6D3AB5C0E}" type="datetime1">
              <a:rPr lang="en-US"/>
              <a:pPr>
                <a:defRPr/>
              </a:pPr>
              <a:t>10-May-16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6F51DB-9A3A-4C88-B496-A4EECA8CB6D9}"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A79D23-4DC1-4E9F-BC77-57A3B4CFE8AF}" type="datetime1">
              <a:rPr lang="en-US"/>
              <a:pPr>
                <a:defRPr/>
              </a:pPr>
              <a:t>10-May-16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C8A95D-C681-4709-80F9-7FE3C729A7D3}" type="slidenum">
              <a:rPr lang="en-US"/>
              <a:pPr>
                <a:defRPr/>
              </a:pPr>
              <a:t>‹#›</a:t>
            </a:fld>
            <a:endParaRPr lang="en-US"/>
          </a:p>
        </p:txBody>
      </p:sp>
    </p:spTree>
    <p:extLst>
      <p:ext uri="{BB962C8B-B14F-4D97-AF65-F5344CB8AC3E}">
        <p14:creationId xmlns:p14="http://schemas.microsoft.com/office/powerpoint/2010/main" val="583068662"/>
      </p:ext>
    </p:extLst>
  </p:cSld>
  <p:clrMapOvr>
    <a:masterClrMapping/>
  </p:clrMapOvr>
  <p:transition spd="med" advClick="0">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2" y="1752602"/>
            <a:ext cx="3733801" cy="4373562"/>
          </a:xfrm>
        </p:spPr>
        <p:txBody>
          <a:bodyPr/>
          <a:lstStyle>
            <a:lvl1pPr>
              <a:defRPr sz="3300">
                <a:solidFill>
                  <a:schemeClr val="tx1"/>
                </a:solidFill>
              </a:defRPr>
            </a:lvl1pPr>
            <a:lvl2pPr>
              <a:defRPr sz="2800">
                <a:solidFill>
                  <a:schemeClr val="tx1"/>
                </a:solidFill>
              </a:defRPr>
            </a:lvl2pPr>
            <a:lvl3pPr>
              <a:defRPr sz="2300">
                <a:solidFill>
                  <a:schemeClr val="tx1"/>
                </a:solidFill>
              </a:defRPr>
            </a:lvl3pPr>
            <a:lvl4pPr>
              <a:defRPr sz="2100">
                <a:solidFill>
                  <a:schemeClr val="tx1"/>
                </a:solidFill>
              </a:defRPr>
            </a:lvl4pPr>
            <a:lvl5pPr>
              <a:defRPr sz="2100">
                <a:solidFill>
                  <a:schemeClr val="tx1"/>
                </a:solidFill>
              </a:defRPr>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1" y="1752602"/>
            <a:ext cx="3733801" cy="4373562"/>
          </a:xfrm>
          <a:ln>
            <a:solidFill>
              <a:schemeClr val="tx1"/>
            </a:solidFill>
          </a:ln>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itle 1"/>
          <p:cNvSpPr>
            <a:spLocks noGrp="1"/>
          </p:cNvSpPr>
          <p:nvPr>
            <p:ph type="title"/>
          </p:nvPr>
        </p:nvSpPr>
        <p:spPr>
          <a:xfrm>
            <a:off x="762000" y="428400"/>
            <a:ext cx="7620000" cy="639762"/>
          </a:xfrm>
        </p:spPr>
        <p:txBody>
          <a:bodyPr/>
          <a:lstStyle/>
          <a:p>
            <a:r>
              <a:rPr lang="en-US" smtClean="0"/>
              <a:t>Click to edit Master title style</a:t>
            </a:r>
            <a:endParaRPr lang="en-US" dirty="0"/>
          </a:p>
        </p:txBody>
      </p:sp>
      <p:sp>
        <p:nvSpPr>
          <p:cNvPr id="16" name="Text Placeholder 10"/>
          <p:cNvSpPr>
            <a:spLocks noGrp="1"/>
          </p:cNvSpPr>
          <p:nvPr>
            <p:ph type="body" sz="quarter" idx="13"/>
          </p:nvPr>
        </p:nvSpPr>
        <p:spPr>
          <a:xfrm>
            <a:off x="914401" y="914400"/>
            <a:ext cx="7467600" cy="457200"/>
          </a:xfrm>
        </p:spPr>
        <p:txBody>
          <a:bodyPr>
            <a:normAutofit/>
          </a:bodyPr>
          <a:lstStyle>
            <a:lvl1pPr>
              <a:buFontTx/>
              <a:buNone/>
              <a:defRPr sz="2800"/>
            </a:lvl1pPr>
          </a:lstStyle>
          <a:p>
            <a:pPr lvl="0"/>
            <a:r>
              <a:rPr lang="en-US" smtClean="0"/>
              <a:t>Click to edit Master text styles</a:t>
            </a:r>
          </a:p>
        </p:txBody>
      </p:sp>
      <p:sp>
        <p:nvSpPr>
          <p:cNvPr id="6" name="Footer Placeholder 2"/>
          <p:cNvSpPr>
            <a:spLocks noGrp="1"/>
          </p:cNvSpPr>
          <p:nvPr>
            <p:ph type="ftr" sz="quarter" idx="14"/>
          </p:nvPr>
        </p:nvSpPr>
        <p:spPr>
          <a:xfrm>
            <a:off x="3124200" y="6542088"/>
            <a:ext cx="2895600" cy="365125"/>
          </a:xfrm>
        </p:spPr>
        <p:txBody>
          <a:bodyPr/>
          <a:lstStyle>
            <a:lvl1pPr>
              <a:defRPr>
                <a:solidFill>
                  <a:srgbClr val="4279A9">
                    <a:lumMod val="75000"/>
                  </a:srgbClr>
                </a:solidFill>
              </a:defRPr>
            </a:lvl1pPr>
          </a:lstStyle>
          <a:p>
            <a:pPr>
              <a:defRPr/>
            </a:pPr>
            <a:endParaRPr lang="en-US"/>
          </a:p>
        </p:txBody>
      </p:sp>
      <p:sp>
        <p:nvSpPr>
          <p:cNvPr id="7" name="Slide Number Placeholder 3"/>
          <p:cNvSpPr>
            <a:spLocks noGrp="1"/>
          </p:cNvSpPr>
          <p:nvPr>
            <p:ph type="sldNum" sz="quarter" idx="15"/>
          </p:nvPr>
        </p:nvSpPr>
        <p:spPr>
          <a:xfrm>
            <a:off x="457200" y="6542088"/>
            <a:ext cx="2133600" cy="365125"/>
          </a:xfrm>
        </p:spPr>
        <p:txBody>
          <a:bodyPr/>
          <a:lstStyle>
            <a:lvl1pPr>
              <a:defRPr>
                <a:solidFill>
                  <a:srgbClr val="315B7F"/>
                </a:solidFill>
              </a:defRPr>
            </a:lvl1pPr>
          </a:lstStyle>
          <a:p>
            <a:pPr>
              <a:defRPr/>
            </a:pPr>
            <a:fld id="{6EBAA91C-FB8A-4A23-AD92-ED423F6727D9}" type="slidenum">
              <a:rPr lang="en-US"/>
              <a:pPr>
                <a:defRPr/>
              </a:pPr>
              <a:t>‹#›</a:t>
            </a:fld>
            <a:endParaRPr lang="en-US"/>
          </a:p>
        </p:txBody>
      </p:sp>
    </p:spTree>
    <p:extLst>
      <p:ext uri="{BB962C8B-B14F-4D97-AF65-F5344CB8AC3E}">
        <p14:creationId xmlns:p14="http://schemas.microsoft.com/office/powerpoint/2010/main" val="2922991719"/>
      </p:ext>
    </p:extLst>
  </p:cSld>
  <p:clrMapOvr>
    <a:masterClrMapping/>
  </p:clrMapOvr>
  <p:transition spd="med" advClick="0">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2" y="1752602"/>
            <a:ext cx="3733801" cy="4373562"/>
          </a:xfrm>
        </p:spPr>
        <p:txBody>
          <a:bodyPr/>
          <a:lstStyle>
            <a:lvl1pPr>
              <a:defRPr sz="3300">
                <a:solidFill>
                  <a:schemeClr val="tx1"/>
                </a:solidFill>
              </a:defRPr>
            </a:lvl1pPr>
            <a:lvl2pPr>
              <a:defRPr sz="2800">
                <a:solidFill>
                  <a:schemeClr val="tx1"/>
                </a:solidFill>
              </a:defRPr>
            </a:lvl2pPr>
            <a:lvl3pPr>
              <a:defRPr sz="2300">
                <a:solidFill>
                  <a:schemeClr val="tx1"/>
                </a:solidFill>
              </a:defRPr>
            </a:lvl3pPr>
            <a:lvl4pPr>
              <a:defRPr sz="2100">
                <a:solidFill>
                  <a:schemeClr val="tx1"/>
                </a:solidFill>
              </a:defRPr>
            </a:lvl4pPr>
            <a:lvl5pPr>
              <a:defRPr sz="2100">
                <a:solidFill>
                  <a:schemeClr val="tx1"/>
                </a:solidFill>
              </a:defRPr>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1" y="1752602"/>
            <a:ext cx="3733801" cy="4373562"/>
          </a:xfrm>
          <a:ln>
            <a:solidFill>
              <a:schemeClr val="tx1"/>
            </a:solidFill>
          </a:ln>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itle 1"/>
          <p:cNvSpPr>
            <a:spLocks noGrp="1"/>
          </p:cNvSpPr>
          <p:nvPr>
            <p:ph type="title"/>
          </p:nvPr>
        </p:nvSpPr>
        <p:spPr>
          <a:xfrm>
            <a:off x="762000" y="428400"/>
            <a:ext cx="7620000" cy="639762"/>
          </a:xfrm>
        </p:spPr>
        <p:txBody>
          <a:bodyPr/>
          <a:lstStyle/>
          <a:p>
            <a:r>
              <a:rPr lang="en-US" smtClean="0"/>
              <a:t>Click to edit Master title style</a:t>
            </a:r>
            <a:endParaRPr lang="en-US" dirty="0"/>
          </a:p>
        </p:txBody>
      </p:sp>
      <p:sp>
        <p:nvSpPr>
          <p:cNvPr id="16" name="Text Placeholder 10"/>
          <p:cNvSpPr>
            <a:spLocks noGrp="1"/>
          </p:cNvSpPr>
          <p:nvPr>
            <p:ph type="body" sz="quarter" idx="13"/>
          </p:nvPr>
        </p:nvSpPr>
        <p:spPr>
          <a:xfrm>
            <a:off x="914401" y="914400"/>
            <a:ext cx="7467600" cy="457200"/>
          </a:xfrm>
        </p:spPr>
        <p:txBody>
          <a:bodyPr>
            <a:normAutofit/>
          </a:bodyPr>
          <a:lstStyle>
            <a:lvl1pPr>
              <a:buFontTx/>
              <a:buNone/>
              <a:defRPr sz="2800"/>
            </a:lvl1pPr>
          </a:lstStyle>
          <a:p>
            <a:pPr lvl="0"/>
            <a:r>
              <a:rPr lang="en-US" smtClean="0"/>
              <a:t>Click to edit Master text styles</a:t>
            </a:r>
          </a:p>
        </p:txBody>
      </p:sp>
      <p:sp>
        <p:nvSpPr>
          <p:cNvPr id="6" name="Footer Placeholder 2"/>
          <p:cNvSpPr>
            <a:spLocks noGrp="1"/>
          </p:cNvSpPr>
          <p:nvPr>
            <p:ph type="ftr" sz="quarter" idx="14"/>
          </p:nvPr>
        </p:nvSpPr>
        <p:spPr>
          <a:xfrm>
            <a:off x="3124200" y="6542088"/>
            <a:ext cx="2895600" cy="365125"/>
          </a:xfrm>
        </p:spPr>
        <p:txBody>
          <a:bodyPr/>
          <a:lstStyle>
            <a:lvl1pPr>
              <a:defRPr>
                <a:solidFill>
                  <a:srgbClr val="4279A9">
                    <a:lumMod val="75000"/>
                  </a:srgbClr>
                </a:solidFill>
              </a:defRPr>
            </a:lvl1pPr>
          </a:lstStyle>
          <a:p>
            <a:pPr>
              <a:defRPr/>
            </a:pPr>
            <a:endParaRPr lang="en-US"/>
          </a:p>
        </p:txBody>
      </p:sp>
      <p:sp>
        <p:nvSpPr>
          <p:cNvPr id="7" name="Slide Number Placeholder 3"/>
          <p:cNvSpPr>
            <a:spLocks noGrp="1"/>
          </p:cNvSpPr>
          <p:nvPr>
            <p:ph type="sldNum" sz="quarter" idx="15"/>
          </p:nvPr>
        </p:nvSpPr>
        <p:spPr>
          <a:xfrm>
            <a:off x="457200" y="6542088"/>
            <a:ext cx="2133600" cy="365125"/>
          </a:xfrm>
        </p:spPr>
        <p:txBody>
          <a:bodyPr/>
          <a:lstStyle>
            <a:lvl1pPr>
              <a:defRPr>
                <a:solidFill>
                  <a:srgbClr val="315B7F"/>
                </a:solidFill>
              </a:defRPr>
            </a:lvl1pPr>
          </a:lstStyle>
          <a:p>
            <a:pPr>
              <a:defRPr/>
            </a:pPr>
            <a:fld id="{B6949DC6-69B9-4946-8E63-488EB015CD50}" type="slidenum">
              <a:rPr lang="en-US"/>
              <a:pPr>
                <a:defRPr/>
              </a:pPr>
              <a:t>‹#›</a:t>
            </a:fld>
            <a:endParaRPr lang="en-US"/>
          </a:p>
        </p:txBody>
      </p:sp>
    </p:spTree>
    <p:extLst>
      <p:ext uri="{BB962C8B-B14F-4D97-AF65-F5344CB8AC3E}">
        <p14:creationId xmlns:p14="http://schemas.microsoft.com/office/powerpoint/2010/main" val="3873555545"/>
      </p:ext>
    </p:extLst>
  </p:cSld>
  <p:clrMapOvr>
    <a:masterClrMapping/>
  </p:clrMapOvr>
  <p:transition spd="med" advClick="0">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p:txBody>
          <a:bodyPr rtlCol="0"/>
          <a:lstStyle>
            <a:lvl1pPr fontAlgn="auto">
              <a:spcBef>
                <a:spcPts val="0"/>
              </a:spcBef>
              <a:spcAft>
                <a:spcPts val="0"/>
              </a:spcAft>
              <a:defRPr>
                <a:solidFill>
                  <a:prstClr val="black">
                    <a:tint val="75000"/>
                  </a:prstClr>
                </a:solidFill>
                <a:latin typeface="+mn-lt"/>
                <a:ea typeface="+mn-ea"/>
                <a:cs typeface="+mn-cs"/>
              </a:defRPr>
            </a:lvl1pPr>
          </a:lstStyle>
          <a:p>
            <a:pPr>
              <a:defRPr/>
            </a:pPr>
            <a:endParaRPr lang="en-GB"/>
          </a:p>
        </p:txBody>
      </p:sp>
      <p:sp>
        <p:nvSpPr>
          <p:cNvPr id="6" name="Rectangle 10"/>
          <p:cNvSpPr>
            <a:spLocks noGrp="1" noChangeArrowheads="1"/>
          </p:cNvSpPr>
          <p:nvPr>
            <p:ph type="ftr" sz="quarter" idx="11"/>
          </p:nvPr>
        </p:nvSpPr>
        <p:spPr/>
        <p:txBody>
          <a:bodyPr/>
          <a:lstStyle>
            <a:lvl1pPr>
              <a:defRPr/>
            </a:lvl1pPr>
          </a:lstStyle>
          <a:p>
            <a:pPr>
              <a:defRPr/>
            </a:pPr>
            <a:endParaRPr lang="en-GB"/>
          </a:p>
        </p:txBody>
      </p:sp>
      <p:sp>
        <p:nvSpPr>
          <p:cNvPr id="7" name="Rectangle 11"/>
          <p:cNvSpPr>
            <a:spLocks noGrp="1" noChangeArrowheads="1"/>
          </p:cNvSpPr>
          <p:nvPr>
            <p:ph type="sldNum" sz="quarter" idx="12"/>
          </p:nvPr>
        </p:nvSpPr>
        <p:spPr/>
        <p:txBody>
          <a:bodyPr/>
          <a:lstStyle>
            <a:lvl1pPr>
              <a:defRPr/>
            </a:lvl1pPr>
          </a:lstStyle>
          <a:p>
            <a:pPr>
              <a:defRPr/>
            </a:pPr>
            <a:fld id="{4E5AFCA9-D4F4-4EC3-B36A-503ABEF2FA3C}" type="slidenum">
              <a:rPr lang="en-GB"/>
              <a:pPr>
                <a:defRPr/>
              </a:pPr>
              <a:t>‹#›</a:t>
            </a:fld>
            <a:endParaRPr lang="en-GB"/>
          </a:p>
        </p:txBody>
      </p:sp>
    </p:spTree>
    <p:extLst>
      <p:ext uri="{BB962C8B-B14F-4D97-AF65-F5344CB8AC3E}">
        <p14:creationId xmlns:p14="http://schemas.microsoft.com/office/powerpoint/2010/main" val="3723243350"/>
      </p:ext>
    </p:extLst>
  </p:cSld>
  <p:clrMapOvr>
    <a:masterClrMapping/>
  </p:clrMapOvr>
  <p:transition spd="med" advClick="0">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0505E6E-6531-42BA-8083-7283209C9B48}" type="datetime1">
              <a:rPr lang="en-US">
                <a:solidFill>
                  <a:prstClr val="black">
                    <a:tint val="75000"/>
                  </a:prstClr>
                </a:solidFill>
              </a:rPr>
              <a:pPr>
                <a:defRPr/>
              </a:pPr>
              <a:t>10-May-16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DCBF69-20D8-45A7-8998-5322D7F637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845384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66022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25F36C4-6AC4-4FD1-B0B1-A5333EA226F4}" type="datetime1">
              <a:rPr lang="en-US">
                <a:solidFill>
                  <a:prstClr val="black">
                    <a:tint val="75000"/>
                  </a:prstClr>
                </a:solidFill>
              </a:rPr>
              <a:pPr>
                <a:defRPr/>
              </a:pPr>
              <a:t>10-May-16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5FC83F4-B568-4B4B-B9BC-C71A2A3B52E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158277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3653E92-8262-4B0F-BBF6-B92FF637CEE6}" type="datetime1">
              <a:rPr lang="en-US">
                <a:solidFill>
                  <a:prstClr val="black">
                    <a:tint val="75000"/>
                  </a:prstClr>
                </a:solidFill>
              </a:rPr>
              <a:pPr>
                <a:defRPr/>
              </a:pPr>
              <a:t>10-May-16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B4D8E94-BDEF-43B9-A131-C728695F16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0043084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4F6FB5E-C4B3-419F-99D3-97EFB0CCF926}" type="datetime1">
              <a:rPr lang="en-US">
                <a:solidFill>
                  <a:prstClr val="black">
                    <a:tint val="75000"/>
                  </a:prstClr>
                </a:solidFill>
              </a:rPr>
              <a:pPr>
                <a:defRPr/>
              </a:pPr>
              <a:t>10-May-16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C484E7F-B9B5-4F75-840F-4D7D9D6A84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58583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E1AD5B9-E622-4D9F-9767-C8ADEED91E69}" type="datetime1">
              <a:rPr lang="en-US">
                <a:solidFill>
                  <a:prstClr val="black">
                    <a:tint val="75000"/>
                  </a:prstClr>
                </a:solidFill>
              </a:rPr>
              <a:pPr>
                <a:defRPr/>
              </a:pPr>
              <a:t>10-May-16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1A4FB52-D863-4657-A7C7-FBC95BC5697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62738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B25E10-32B9-4477-B032-14D8481083FF}" type="datetime1">
              <a:rPr lang="en-US"/>
              <a:pPr>
                <a:defRPr/>
              </a:pPr>
              <a:t>10-May-16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E18CC4-9A88-4833-8E57-256759AFA537}"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32C5080-29DF-4F7E-8720-E49ACC57D5E5}" type="datetime1">
              <a:rPr lang="en-US">
                <a:solidFill>
                  <a:prstClr val="black">
                    <a:tint val="75000"/>
                  </a:prstClr>
                </a:solidFill>
              </a:rPr>
              <a:pPr>
                <a:defRPr/>
              </a:pPr>
              <a:t>10-May-16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7CC81CD-AE47-41B7-BD25-9C97A82564C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649888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C148FD-8E7C-444D-8B4A-D9C6D3AB5C0E}" type="datetime1">
              <a:rPr lang="en-US">
                <a:solidFill>
                  <a:prstClr val="black">
                    <a:tint val="75000"/>
                  </a:prstClr>
                </a:solidFill>
              </a:rPr>
              <a:pPr>
                <a:defRPr/>
              </a:pPr>
              <a:t>10-May-16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36F51DB-9A3A-4C88-B496-A4EECA8CB6D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434795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B25E10-32B9-4477-B032-14D8481083FF}" type="datetime1">
              <a:rPr lang="en-US">
                <a:solidFill>
                  <a:prstClr val="black">
                    <a:tint val="75000"/>
                  </a:prstClr>
                </a:solidFill>
              </a:rPr>
              <a:pPr>
                <a:defRPr/>
              </a:pPr>
              <a:t>10-May-16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CE18CC4-9A88-4833-8E57-256759AFA53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170102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486883-97A3-49D4-8879-C12520388E93}" type="datetime1">
              <a:rPr lang="en-US">
                <a:solidFill>
                  <a:prstClr val="black">
                    <a:tint val="75000"/>
                  </a:prstClr>
                </a:solidFill>
              </a:rPr>
              <a:pPr>
                <a:defRPr/>
              </a:pPr>
              <a:t>10-May-16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E499E23-4B8B-4527-8B92-D43D98FF413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1260871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81DF231-9498-4BC6-AC5D-8CECEF0EA44E}" type="datetime1">
              <a:rPr lang="en-US">
                <a:solidFill>
                  <a:prstClr val="black">
                    <a:tint val="75000"/>
                  </a:prstClr>
                </a:solidFill>
              </a:rPr>
              <a:pPr>
                <a:defRPr/>
              </a:pPr>
              <a:t>10-May-16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03689EE-C62C-4ADD-A550-2E5AEC16548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97816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theme" Target="../theme/theme7.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A807FEA-25DA-4B56-A291-0620BB6D3B12}" type="datetime1">
              <a:rPr lang="en-US"/>
              <a:pPr>
                <a:defRPr/>
              </a:pPr>
              <a:t>10-May-16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9FB5D1A-AE06-46A6-9820-BE314E40C6C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8" r:id="rId1"/>
    <p:sldLayoutId id="2147483829"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Arial" charset="0"/>
              </a:defRPr>
            </a:lvl1pPr>
          </a:lstStyle>
          <a:p>
            <a:pPr>
              <a:defRPr/>
            </a:pPr>
            <a:fld id="{E1317C0E-1402-42C5-BA2D-FBE0D5D89A49}" type="datetime1">
              <a:rPr lang="en-US"/>
              <a:pPr>
                <a:defRPr/>
              </a:pPr>
              <a:t>10-May-16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Arial" charset="0"/>
              </a:defRPr>
            </a:lvl1pPr>
          </a:lstStyle>
          <a:p>
            <a:pPr>
              <a:defRPr/>
            </a:pPr>
            <a:fld id="{D9A6C0DC-61D2-4F0C-A9B0-766498E58EB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8" r:id="rId1"/>
    <p:sldLayoutId id="2147483830"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pitchFamily="34" charset="0"/>
              </a:defRPr>
            </a:lvl1pPr>
          </a:lstStyle>
          <a:p>
            <a:pPr>
              <a:defRPr/>
            </a:pPr>
            <a:fld id="{0D3C2948-3EFF-4B9D-9FF3-467762729E7C}" type="datetime1">
              <a:rPr lang="en-US"/>
              <a:pPr>
                <a:defRPr/>
              </a:pPr>
              <a:t>10-May-16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pitchFamily="34" charset="0"/>
              </a:defRPr>
            </a:lvl1pPr>
          </a:lstStyle>
          <a:p>
            <a:pPr>
              <a:defRPr/>
            </a:pPr>
            <a:fld id="{C53D6FE8-12DA-4BD2-ADCD-74C61E3493D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31" r:id="rId12"/>
    <p:sldLayoutId id="2147483832" r:id="rId13"/>
    <p:sldLayoutId id="2147483833" r:id="rId14"/>
  </p:sldLayoutIdLst>
  <p:transition spd="med" advClick="0">
    <p:fade/>
  </p:transition>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950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950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12144728-60E8-4CE8-A824-AFDD75E89FB1}" type="slidenum">
              <a:rPr lang="en-US">
                <a:ea typeface="ＭＳ Ｐゴシック" charset="-128"/>
              </a:rPr>
              <a:pPr/>
              <a:t>‹#›</a:t>
            </a:fld>
            <a:endParaRPr lang="en-US">
              <a:ea typeface="ＭＳ Ｐゴシック" charset="-128"/>
            </a:endParaRPr>
          </a:p>
        </p:txBody>
      </p:sp>
    </p:spTree>
    <p:extLst>
      <p:ext uri="{BB962C8B-B14F-4D97-AF65-F5344CB8AC3E}">
        <p14:creationId xmlns:p14="http://schemas.microsoft.com/office/powerpoint/2010/main" val="3753407676"/>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fld id="{1E663596-5AE6-4490-AE74-E741D6CD8EC0}" type="datetime1">
              <a:rPr lang="en-US">
                <a:solidFill>
                  <a:prstClr val="black">
                    <a:tint val="75000"/>
                  </a:prstClr>
                </a:solidFill>
                <a:ea typeface="ＭＳ Ｐゴシック" charset="-128"/>
              </a:rPr>
              <a:pPr>
                <a:defRPr/>
              </a:pPr>
              <a:t>10-May-16</a:t>
            </a:fld>
            <a:endParaRPr lang="en-US">
              <a:solidFill>
                <a:prstClr val="black">
                  <a:tint val="75000"/>
                </a:prstClr>
              </a:solidFill>
              <a:ea typeface="ＭＳ Ｐゴシック"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solidFill>
                <a:prstClr val="black">
                  <a:tint val="75000"/>
                </a:prstClr>
              </a:solidFill>
              <a:ea typeface="ＭＳ Ｐゴシック"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BA3AB5B-A115-4823-A812-7638F3A36538}" type="slidenum">
              <a:rPr lang="en-US">
                <a:latin typeface="Arial" pitchFamily="34" charset="0"/>
                <a:ea typeface="ＭＳ Ｐゴシック" charset="-128"/>
              </a:rPr>
              <a:pPr>
                <a:defRPr/>
              </a:pPr>
              <a:t>‹#›</a:t>
            </a:fld>
            <a:endParaRPr lang="en-US">
              <a:latin typeface="Arial" pitchFamily="34" charset="0"/>
              <a:ea typeface="ＭＳ Ｐゴシック" charset="-128"/>
            </a:endParaRPr>
          </a:p>
        </p:txBody>
      </p:sp>
    </p:spTree>
    <p:extLst>
      <p:ext uri="{BB962C8B-B14F-4D97-AF65-F5344CB8AC3E}">
        <p14:creationId xmlns:p14="http://schemas.microsoft.com/office/powerpoint/2010/main" val="3262755476"/>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a typeface="ＭＳ Ｐゴシック"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4AEA907-E7D9-452C-AFB0-3D7D11C9746F}" type="slidenum">
              <a:rPr lang="en-US">
                <a:solidFill>
                  <a:prstClr val="black">
                    <a:tint val="75000"/>
                  </a:prstClr>
                </a:solidFill>
                <a:ea typeface="ＭＳ Ｐゴシック" charset="-128"/>
              </a:rPr>
              <a:pPr>
                <a:defRPr/>
              </a:pPr>
              <a:t>‹#›</a:t>
            </a:fld>
            <a:endParaRPr lang="en-US" dirty="0">
              <a:solidFill>
                <a:prstClr val="black">
                  <a:tint val="75000"/>
                </a:prstClr>
              </a:solidFill>
              <a:ea typeface="ＭＳ Ｐゴシック" charset="-128"/>
            </a:endParaRPr>
          </a:p>
        </p:txBody>
      </p:sp>
    </p:spTree>
    <p:extLst>
      <p:ext uri="{BB962C8B-B14F-4D97-AF65-F5344CB8AC3E}">
        <p14:creationId xmlns:p14="http://schemas.microsoft.com/office/powerpoint/2010/main" val="947589283"/>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pitchFamily="34" charset="0"/>
              </a:defRPr>
            </a:lvl1pPr>
          </a:lstStyle>
          <a:p>
            <a:pPr>
              <a:defRPr/>
            </a:pPr>
            <a:fld id="{B6A51373-A2C9-4238-888E-25F4376A2A8E}" type="datetime1">
              <a:rPr lang="en-US">
                <a:ea typeface="ＭＳ Ｐゴシック" charset="-128"/>
              </a:rPr>
              <a:pPr>
                <a:defRPr/>
              </a:pPr>
              <a:t>10-May-16</a:t>
            </a:fld>
            <a:endParaRPr lang="en-US">
              <a:ea typeface="ＭＳ Ｐゴシック"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84345FF6-4C2A-4AB9-8209-56DF516A10B8}" type="slidenum">
              <a:rPr lang="en-US">
                <a:ea typeface="ＭＳ Ｐゴシック" charset="-128"/>
              </a:rPr>
              <a:pPr>
                <a:defRPr/>
              </a:pPr>
              <a:t>‹#›</a:t>
            </a:fld>
            <a:endParaRPr lang="en-US">
              <a:ea typeface="ＭＳ Ｐゴシック" charset="-128"/>
            </a:endParaRPr>
          </a:p>
        </p:txBody>
      </p:sp>
    </p:spTree>
    <p:extLst>
      <p:ext uri="{BB962C8B-B14F-4D97-AF65-F5344CB8AC3E}">
        <p14:creationId xmlns:p14="http://schemas.microsoft.com/office/powerpoint/2010/main" val="2155309467"/>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Lst>
  <p:transition spd="med" advClick="0">
    <p:fade/>
  </p:transition>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A807FEA-25DA-4B56-A291-0620BB6D3B12}" type="datetime1">
              <a:rPr lang="en-US">
                <a:solidFill>
                  <a:prstClr val="black">
                    <a:tint val="75000"/>
                  </a:prstClr>
                </a:solidFill>
              </a:rPr>
              <a:pPr>
                <a:defRPr/>
              </a:pPr>
              <a:t>10-May-16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9FB5D1A-AE06-46A6-9820-BE314E40C6C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808984"/>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5.emf"/><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37.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6.jpeg"/><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6.jpeg"/><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6.jpeg"/><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6.jpeg"/><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6.jpeg"/><Relationship Id="rId1" Type="http://schemas.openxmlformats.org/officeDocument/2006/relationships/slideLayout" Target="../slideLayouts/slideLayout38.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6.jpeg"/><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6.jpeg"/><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6.jpeg"/><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6.jpeg"/><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6.jpeg"/><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6.jpeg"/><Relationship Id="rId1" Type="http://schemas.openxmlformats.org/officeDocument/2006/relationships/slideLayout" Target="../slideLayouts/slideLayout60.xml"/></Relationships>
</file>

<file path=ppt/slides/_rels/slide3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6.jpeg"/><Relationship Id="rId1" Type="http://schemas.openxmlformats.org/officeDocument/2006/relationships/slideLayout" Target="../slideLayouts/slideLayout60.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9.xml"/><Relationship Id="rId6" Type="http://schemas.openxmlformats.org/officeDocument/2006/relationships/image" Target="../media/image5.emf"/><Relationship Id="rId5" Type="http://schemas.openxmlformats.org/officeDocument/2006/relationships/image" Target="../media/image14.pn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11.emf"/><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5.emf"/><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nnabeerasool\Desktop\fsc_logo_lrg.jpg"/>
          <p:cNvPicPr>
            <a:picLocks noChangeAspect="1" noChangeArrowheads="1"/>
          </p:cNvPicPr>
          <p:nvPr/>
        </p:nvPicPr>
        <p:blipFill>
          <a:blip r:embed="rId2"/>
          <a:srcRect/>
          <a:stretch>
            <a:fillRect/>
          </a:stretch>
        </p:blipFill>
        <p:spPr bwMode="auto">
          <a:xfrm>
            <a:off x="1028700" y="1295400"/>
            <a:ext cx="7086600" cy="4060825"/>
          </a:xfrm>
          <a:prstGeom prst="rect">
            <a:avLst/>
          </a:prstGeom>
          <a:noFill/>
          <a:ln w="9525">
            <a:noFill/>
            <a:miter lim="800000"/>
            <a:headEnd/>
            <a:tailEnd/>
          </a:ln>
        </p:spPr>
      </p:pic>
      <p:sp>
        <p:nvSpPr>
          <p:cNvPr id="3" name="Slide Number Placeholder 2"/>
          <p:cNvSpPr>
            <a:spLocks noGrp="1"/>
          </p:cNvSpPr>
          <p:nvPr>
            <p:ph type="sldNum" sz="quarter" idx="4294967295"/>
          </p:nvPr>
        </p:nvSpPr>
        <p:spPr/>
        <p:txBody>
          <a:bodyPr/>
          <a:lstStyle/>
          <a:p>
            <a:pPr>
              <a:defRPr/>
            </a:pPr>
            <a:fld id="{B32725B0-877B-486E-9D79-42A094676486}" type="slidenum">
              <a:rPr lang="en-US"/>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53200" y="6281738"/>
            <a:ext cx="2133600" cy="365125"/>
          </a:xfrm>
        </p:spPr>
        <p:txBody>
          <a:bodyPr/>
          <a:lstStyle/>
          <a:p>
            <a:pPr>
              <a:defRPr/>
            </a:pPr>
            <a:fld id="{2C723DDF-F23F-4967-9C26-59FC66421736}" type="slidenum">
              <a:rPr lang="en-US"/>
              <a:pPr>
                <a:defRPr/>
              </a:pPr>
              <a:t>10</a:t>
            </a:fld>
            <a:endParaRPr lang="en-US"/>
          </a:p>
        </p:txBody>
      </p:sp>
      <p:sp>
        <p:nvSpPr>
          <p:cNvPr id="6" name="Title 1"/>
          <p:cNvSpPr txBox="1">
            <a:spLocks/>
          </p:cNvSpPr>
          <p:nvPr/>
        </p:nvSpPr>
        <p:spPr bwMode="auto">
          <a:xfrm>
            <a:off x="48849" y="228600"/>
            <a:ext cx="8229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en-US" sz="4000" b="1" dirty="0" smtClean="0"/>
              <a:t>Important dates for YTC 2016</a:t>
            </a:r>
            <a:endParaRPr lang="en-US" sz="4000" b="1" dirty="0"/>
          </a:p>
        </p:txBody>
      </p:sp>
      <p:pic>
        <p:nvPicPr>
          <p:cNvPr id="9" name="Picture 37" descr="Picture1"/>
          <p:cNvPicPr>
            <a:picLocks noChangeAspect="1" noChangeArrowheads="1"/>
          </p:cNvPicPr>
          <p:nvPr/>
        </p:nvPicPr>
        <p:blipFill>
          <a:blip r:embed="rId3"/>
          <a:srcRect/>
          <a:stretch>
            <a:fillRect/>
          </a:stretch>
        </p:blipFill>
        <p:spPr bwMode="auto">
          <a:xfrm>
            <a:off x="31531" y="6356350"/>
            <a:ext cx="621578" cy="430213"/>
          </a:xfrm>
          <a:prstGeom prst="rect">
            <a:avLst/>
          </a:prstGeom>
          <a:noFill/>
          <a:ln w="9525">
            <a:noFill/>
            <a:miter lim="800000"/>
            <a:headEnd/>
            <a:tailEnd/>
          </a:ln>
        </p:spPr>
      </p:pic>
      <p:graphicFrame>
        <p:nvGraphicFramePr>
          <p:cNvPr id="13" name="Table 12"/>
          <p:cNvGraphicFramePr>
            <a:graphicFrameLocks noGrp="1"/>
          </p:cNvGraphicFramePr>
          <p:nvPr>
            <p:extLst>
              <p:ext uri="{D42A27DB-BD31-4B8C-83A1-F6EECF244321}">
                <p14:modId xmlns:p14="http://schemas.microsoft.com/office/powerpoint/2010/main" val="1399395002"/>
              </p:ext>
            </p:extLst>
          </p:nvPr>
        </p:nvGraphicFramePr>
        <p:xfrm>
          <a:off x="152400" y="943551"/>
          <a:ext cx="8915400" cy="5228649"/>
        </p:xfrm>
        <a:graphic>
          <a:graphicData uri="http://schemas.openxmlformats.org/drawingml/2006/table">
            <a:tbl>
              <a:tblPr firstRow="1" firstCol="1" bandRow="1">
                <a:tableStyleId>{5C22544A-7EE6-4342-B048-85BDC9FD1C3A}</a:tableStyleId>
              </a:tblPr>
              <a:tblGrid>
                <a:gridCol w="2932169"/>
                <a:gridCol w="5983231"/>
              </a:tblGrid>
              <a:tr h="481158">
                <a:tc gridSpan="2">
                  <a:txBody>
                    <a:bodyPr/>
                    <a:lstStyle/>
                    <a:p>
                      <a:pPr marL="0" marR="0" algn="ctr">
                        <a:lnSpc>
                          <a:spcPct val="115000"/>
                        </a:lnSpc>
                        <a:spcBef>
                          <a:spcPts val="0"/>
                        </a:spcBef>
                        <a:spcAft>
                          <a:spcPts val="0"/>
                        </a:spcAft>
                      </a:pPr>
                      <a:r>
                        <a:rPr lang="en-ZA" sz="1400" dirty="0">
                          <a:effectLst/>
                        </a:rPr>
                        <a:t>General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r>
              <a:tr h="481158">
                <a:tc>
                  <a:txBody>
                    <a:bodyPr/>
                    <a:lstStyle/>
                    <a:p>
                      <a:pPr marL="0" marR="0" algn="l">
                        <a:lnSpc>
                          <a:spcPct val="115000"/>
                        </a:lnSpc>
                        <a:spcBef>
                          <a:spcPts val="0"/>
                        </a:spcBef>
                        <a:spcAft>
                          <a:spcPts val="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Briefing session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Tuesday 10 May 2016</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81158">
                <a:tc>
                  <a:txBody>
                    <a:bodyPr/>
                    <a:lstStyle/>
                    <a:p>
                      <a:pPr marL="0" marR="0" algn="l">
                        <a:lnSpc>
                          <a:spcPct val="115000"/>
                        </a:lnSpc>
                        <a:spcBef>
                          <a:spcPts val="0"/>
                        </a:spcBef>
                        <a:spcAft>
                          <a:spcPts val="0"/>
                        </a:spcAft>
                      </a:pPr>
                      <a:r>
                        <a:rPr lang="en-ZA" sz="1400" dirty="0" smtClean="0">
                          <a:effectLst/>
                          <a:latin typeface="+mn-lt"/>
                          <a:ea typeface="+mn-ea"/>
                          <a:cs typeface="+mn-cs"/>
                        </a:rPr>
                        <a:t>Award</a:t>
                      </a:r>
                      <a:r>
                        <a:rPr lang="en-ZA" sz="1400" baseline="0" dirty="0" smtClean="0">
                          <a:effectLst/>
                          <a:latin typeface="+mn-lt"/>
                          <a:ea typeface="+mn-ea"/>
                          <a:cs typeface="+mn-cs"/>
                        </a:rPr>
                        <a:t> Ceremony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ZA" sz="1400" dirty="0">
                          <a:effectLst/>
                        </a:rPr>
                        <a:t>Wednesday </a:t>
                      </a:r>
                      <a:r>
                        <a:rPr lang="en-ZA" sz="1400" dirty="0" smtClean="0">
                          <a:effectLst/>
                        </a:rPr>
                        <a:t>24 August</a:t>
                      </a:r>
                      <a:r>
                        <a:rPr lang="en-ZA" sz="1400" baseline="0" dirty="0" smtClean="0">
                          <a:effectLst/>
                        </a:rPr>
                        <a:t> 2016</a:t>
                      </a:r>
                      <a:endParaRPr lang="en-ZA" sz="1400" dirty="0" smtClean="0">
                        <a:effectLst/>
                      </a:endParaRPr>
                    </a:p>
                  </a:txBody>
                  <a:tcPr marL="68580" marR="68580" marT="0" marB="0" anchor="ctr"/>
                </a:tc>
              </a:tr>
              <a:tr h="504966">
                <a:tc gridSpan="2">
                  <a:txBody>
                    <a:bodyPr/>
                    <a:lstStyle/>
                    <a:p>
                      <a:pPr marL="0" marR="0" algn="ctr">
                        <a:lnSpc>
                          <a:spcPct val="115000"/>
                        </a:lnSpc>
                        <a:spcBef>
                          <a:spcPts val="0"/>
                        </a:spcBef>
                        <a:spcAft>
                          <a:spcPts val="0"/>
                        </a:spcAft>
                      </a:pPr>
                      <a:r>
                        <a:rPr lang="en-ZA" sz="1400" dirty="0">
                          <a:effectLst/>
                        </a:rPr>
                        <a:t>Quiz Competition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r>
              <a:tr h="481158">
                <a:tc>
                  <a:txBody>
                    <a:bodyPr/>
                    <a:lstStyle/>
                    <a:p>
                      <a:pPr marL="0" marR="0" algn="l">
                        <a:lnSpc>
                          <a:spcPct val="115000"/>
                        </a:lnSpc>
                        <a:spcBef>
                          <a:spcPts val="0"/>
                        </a:spcBef>
                        <a:spcAft>
                          <a:spcPts val="0"/>
                        </a:spcAft>
                      </a:pPr>
                      <a:r>
                        <a:rPr lang="en-ZA" sz="1400" dirty="0">
                          <a:effectLst/>
                        </a:rPr>
                        <a:t>Preliminary </a:t>
                      </a:r>
                      <a:r>
                        <a:rPr lang="en-ZA" sz="1400" dirty="0" smtClean="0">
                          <a:effectLst/>
                        </a:rPr>
                        <a:t>Round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ZA" sz="1400" dirty="0" smtClean="0">
                          <a:effectLst/>
                        </a:rPr>
                        <a:t>Tuesday 17 May 2016 – Selection</a:t>
                      </a:r>
                      <a:r>
                        <a:rPr lang="en-ZA" sz="1400" baseline="0" dirty="0" smtClean="0">
                          <a:effectLst/>
                        </a:rPr>
                        <a:t> of 32 best teams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81158">
                <a:tc>
                  <a:txBody>
                    <a:bodyPr/>
                    <a:lstStyle/>
                    <a:p>
                      <a:pPr marL="0" marR="0" algn="l">
                        <a:lnSpc>
                          <a:spcPct val="115000"/>
                        </a:lnSpc>
                        <a:spcBef>
                          <a:spcPts val="0"/>
                        </a:spcBef>
                        <a:spcAft>
                          <a:spcPts val="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2</a:t>
                      </a:r>
                      <a:r>
                        <a:rPr lang="en-US" sz="1400" baseline="30000" dirty="0" smtClean="0">
                          <a:effectLst/>
                          <a:latin typeface="Calibri" panose="020F0502020204030204" pitchFamily="34" charset="0"/>
                          <a:ea typeface="Calibri" panose="020F0502020204030204" pitchFamily="34" charset="0"/>
                          <a:cs typeface="Times New Roman" panose="02020603050405020304" pitchFamily="18" charset="0"/>
                        </a:rPr>
                        <a:t>nd</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 Round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ZA" sz="1400" dirty="0">
                          <a:effectLst/>
                        </a:rPr>
                        <a:t>Friday </a:t>
                      </a:r>
                      <a:r>
                        <a:rPr lang="en-ZA" sz="1400" dirty="0" smtClean="0">
                          <a:effectLst/>
                        </a:rPr>
                        <a:t>01 June 2016</a:t>
                      </a:r>
                      <a:r>
                        <a:rPr lang="en-ZA" sz="1400" baseline="0" dirty="0" smtClean="0">
                          <a:effectLst/>
                        </a:rPr>
                        <a:t> – Selection of 8 best teams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3537">
                <a:tc>
                  <a:txBody>
                    <a:bodyPr/>
                    <a:lstStyle/>
                    <a:p>
                      <a:pPr marL="0" marR="0" algn="l">
                        <a:lnSpc>
                          <a:spcPct val="115000"/>
                        </a:lnSpc>
                        <a:spcBef>
                          <a:spcPts val="0"/>
                        </a:spcBef>
                        <a:spcAft>
                          <a:spcPts val="0"/>
                        </a:spcAft>
                      </a:pPr>
                      <a:r>
                        <a:rPr lang="en-ZA" sz="1400" dirty="0" smtClean="0">
                          <a:effectLst/>
                          <a:latin typeface="+mn-lt"/>
                          <a:ea typeface="+mn-ea"/>
                          <a:cs typeface="+mn-cs"/>
                        </a:rPr>
                        <a:t>Quarter</a:t>
                      </a:r>
                      <a:r>
                        <a:rPr lang="en-ZA" sz="1400" baseline="0" dirty="0" smtClean="0">
                          <a:effectLst/>
                          <a:latin typeface="+mn-lt"/>
                          <a:ea typeface="+mn-ea"/>
                          <a:cs typeface="+mn-cs"/>
                        </a:rPr>
                        <a:t> finals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ZA" sz="1400" dirty="0">
                          <a:effectLst/>
                        </a:rPr>
                        <a:t>Wednesday </a:t>
                      </a:r>
                      <a:r>
                        <a:rPr lang="en-ZA" sz="1400" dirty="0" smtClean="0">
                          <a:effectLst/>
                        </a:rPr>
                        <a:t>08 June 2016</a:t>
                      </a:r>
                      <a:r>
                        <a:rPr lang="en-ZA" sz="1400" baseline="0" dirty="0" smtClean="0">
                          <a:effectLst/>
                        </a:rPr>
                        <a:t> – Selection of 4 best teams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04966">
                <a:tc>
                  <a:txBody>
                    <a:bodyPr/>
                    <a:lstStyle/>
                    <a:p>
                      <a:pPr marL="0" marR="0" algn="l">
                        <a:lnSpc>
                          <a:spcPct val="115000"/>
                        </a:lnSpc>
                        <a:spcBef>
                          <a:spcPts val="0"/>
                        </a:spcBef>
                        <a:spcAft>
                          <a:spcPts val="0"/>
                        </a:spcAft>
                      </a:pPr>
                      <a:r>
                        <a:rPr lang="en-ZA" sz="1400" dirty="0" smtClean="0">
                          <a:effectLst/>
                          <a:latin typeface="+mn-lt"/>
                          <a:ea typeface="+mn-ea"/>
                          <a:cs typeface="+mn-cs"/>
                        </a:rPr>
                        <a:t>Semi-finals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ZA" sz="1400" dirty="0" smtClean="0">
                          <a:effectLst/>
                        </a:rPr>
                        <a:t>Wednesday</a:t>
                      </a:r>
                      <a:r>
                        <a:rPr lang="en-ZA" sz="1400" baseline="0" dirty="0" smtClean="0">
                          <a:effectLst/>
                        </a:rPr>
                        <a:t> </a:t>
                      </a:r>
                      <a:r>
                        <a:rPr lang="en-ZA" sz="1400" dirty="0" smtClean="0">
                          <a:effectLst/>
                        </a:rPr>
                        <a:t>15 June 2016 – Selection of</a:t>
                      </a:r>
                      <a:r>
                        <a:rPr lang="en-ZA" sz="1400" baseline="0" dirty="0" smtClean="0">
                          <a:effectLst/>
                        </a:rPr>
                        <a:t> 2 best teams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81158">
                <a:tc>
                  <a:txBody>
                    <a:bodyPr/>
                    <a:lstStyle/>
                    <a:p>
                      <a:pPr marL="0" marR="0" algn="l">
                        <a:lnSpc>
                          <a:spcPct val="115000"/>
                        </a:lnSpc>
                        <a:spcBef>
                          <a:spcPts val="0"/>
                        </a:spcBef>
                        <a:spcAft>
                          <a:spcPts val="0"/>
                        </a:spcAft>
                      </a:pPr>
                      <a:r>
                        <a:rPr lang="en-ZA" sz="1400" dirty="0" smtClean="0">
                          <a:effectLst/>
                        </a:rPr>
                        <a:t>Final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ZA" sz="1400" dirty="0" smtClean="0">
                          <a:effectLst/>
                        </a:rPr>
                        <a:t>Wednesday 22 </a:t>
                      </a:r>
                      <a:r>
                        <a:rPr lang="en-ZA" sz="1400" dirty="0">
                          <a:effectLst/>
                        </a:rPr>
                        <a:t>June </a:t>
                      </a:r>
                      <a:r>
                        <a:rPr lang="en-ZA" sz="1400" dirty="0" smtClean="0">
                          <a:effectLst/>
                        </a:rPr>
                        <a:t>2016</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81158">
                <a:tc gridSpan="2">
                  <a:txBody>
                    <a:bodyPr/>
                    <a:lstStyle/>
                    <a:p>
                      <a:pPr marL="0" marR="0" algn="ctr">
                        <a:lnSpc>
                          <a:spcPct val="115000"/>
                        </a:lnSpc>
                        <a:spcBef>
                          <a:spcPts val="0"/>
                        </a:spcBef>
                        <a:spcAft>
                          <a:spcPts val="0"/>
                        </a:spcAft>
                      </a:pPr>
                      <a:r>
                        <a:rPr lang="en-ZA" sz="1400">
                          <a:effectLst/>
                        </a:rPr>
                        <a:t>Essay Competition</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r>
              <a:tr h="283537">
                <a:tc>
                  <a:txBody>
                    <a:bodyPr/>
                    <a:lstStyle/>
                    <a:p>
                      <a:pPr marL="0" marR="0" algn="l">
                        <a:lnSpc>
                          <a:spcPct val="115000"/>
                        </a:lnSpc>
                        <a:spcBef>
                          <a:spcPts val="0"/>
                        </a:spcBef>
                        <a:spcAft>
                          <a:spcPts val="0"/>
                        </a:spcAft>
                      </a:pPr>
                      <a:r>
                        <a:rPr lang="en-ZA" sz="1400">
                          <a:effectLst/>
                        </a:rPr>
                        <a:t>Submission of Essays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ZA" sz="1400" dirty="0" smtClean="0">
                          <a:effectLst/>
                        </a:rPr>
                        <a:t>Friday 17</a:t>
                      </a:r>
                      <a:r>
                        <a:rPr lang="en-ZA" sz="1400" baseline="0" dirty="0" smtClean="0">
                          <a:effectLst/>
                        </a:rPr>
                        <a:t> June</a:t>
                      </a:r>
                      <a:r>
                        <a:rPr lang="en-ZA" sz="1400" dirty="0" smtClean="0">
                          <a:effectLst/>
                        </a:rPr>
                        <a:t> 2016</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3537">
                <a:tc>
                  <a:txBody>
                    <a:bodyPr/>
                    <a:lstStyle/>
                    <a:p>
                      <a:pPr marL="0" marR="0" algn="l">
                        <a:lnSpc>
                          <a:spcPct val="115000"/>
                        </a:lnSpc>
                        <a:spcBef>
                          <a:spcPts val="0"/>
                        </a:spcBef>
                        <a:spcAft>
                          <a:spcPts val="0"/>
                        </a:spcAft>
                      </a:pPr>
                      <a:r>
                        <a:rPr lang="en-ZA" sz="1400" dirty="0" smtClean="0">
                          <a:effectLst/>
                        </a:rPr>
                        <a:t>Presentation by finalists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ZA" sz="1400" dirty="0" smtClean="0">
                          <a:effectLst/>
                        </a:rPr>
                        <a:t>Thursday 30 June 2016</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8417946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53200" y="6281738"/>
            <a:ext cx="2133600" cy="365125"/>
          </a:xfrm>
        </p:spPr>
        <p:txBody>
          <a:bodyPr/>
          <a:lstStyle/>
          <a:p>
            <a:pPr>
              <a:defRPr/>
            </a:pPr>
            <a:fld id="{2C723DDF-F23F-4967-9C26-59FC66421736}" type="slidenum">
              <a:rPr lang="en-US">
                <a:solidFill>
                  <a:prstClr val="black">
                    <a:tint val="75000"/>
                  </a:prstClr>
                </a:solidFill>
              </a:rPr>
              <a:pPr>
                <a:defRPr/>
              </a:pPr>
              <a:t>11</a:t>
            </a:fld>
            <a:endParaRPr lang="en-US">
              <a:solidFill>
                <a:prstClr val="black">
                  <a:tint val="75000"/>
                </a:prstClr>
              </a:solidFill>
            </a:endParaRPr>
          </a:p>
        </p:txBody>
      </p:sp>
      <p:sp>
        <p:nvSpPr>
          <p:cNvPr id="9" name="Title 1"/>
          <p:cNvSpPr>
            <a:spLocks noGrp="1"/>
          </p:cNvSpPr>
          <p:nvPr>
            <p:ph type="title"/>
          </p:nvPr>
        </p:nvSpPr>
        <p:spPr>
          <a:xfrm>
            <a:off x="0" y="277740"/>
            <a:ext cx="8229600" cy="1143000"/>
          </a:xfrm>
        </p:spPr>
        <p:txBody>
          <a:bodyPr>
            <a:normAutofit/>
          </a:bodyPr>
          <a:lstStyle/>
          <a:p>
            <a:pPr algn="l">
              <a:defRPr/>
            </a:pPr>
            <a:r>
              <a:rPr lang="en-US" sz="4000" b="1" dirty="0" smtClean="0"/>
              <a:t>Help Desk /Other Requirements</a:t>
            </a:r>
            <a:r>
              <a:rPr lang="en-US" sz="4800" b="1" dirty="0"/>
              <a:t/>
            </a:r>
            <a:br>
              <a:rPr lang="en-US" sz="4800" b="1" dirty="0"/>
            </a:br>
            <a:endParaRPr lang="en-US" sz="2700" b="1" dirty="0"/>
          </a:p>
        </p:txBody>
      </p:sp>
      <p:pic>
        <p:nvPicPr>
          <p:cNvPr id="6" name="Picture 37" descr="Picture1"/>
          <p:cNvPicPr>
            <a:picLocks noChangeAspect="1" noChangeArrowheads="1"/>
          </p:cNvPicPr>
          <p:nvPr/>
        </p:nvPicPr>
        <p:blipFill>
          <a:blip r:embed="rId3"/>
          <a:srcRect/>
          <a:stretch>
            <a:fillRect/>
          </a:stretch>
        </p:blipFill>
        <p:spPr bwMode="auto">
          <a:xfrm>
            <a:off x="31531" y="6356350"/>
            <a:ext cx="621578" cy="430213"/>
          </a:xfrm>
          <a:prstGeom prst="rect">
            <a:avLst/>
          </a:prstGeom>
          <a:noFill/>
          <a:ln w="9525">
            <a:noFill/>
            <a:miter lim="800000"/>
            <a:headEnd/>
            <a:tailEnd/>
          </a:ln>
        </p:spPr>
      </p:pic>
      <p:sp>
        <p:nvSpPr>
          <p:cNvPr id="7" name="Title 1"/>
          <p:cNvSpPr txBox="1">
            <a:spLocks/>
          </p:cNvSpPr>
          <p:nvPr/>
        </p:nvSpPr>
        <p:spPr bwMode="auto">
          <a:xfrm>
            <a:off x="152400" y="1752600"/>
            <a:ext cx="8229600" cy="3200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57200" indent="-457200" algn="l">
              <a:buFont typeface="Wingdings" panose="05000000000000000000" pitchFamily="2" charset="2"/>
              <a:buChar char="Ø"/>
              <a:defRPr/>
            </a:pPr>
            <a:endParaRPr lang="en-US" sz="2800" b="1" dirty="0" smtClean="0">
              <a:solidFill>
                <a:prstClr val="black"/>
              </a:solidFill>
            </a:endParaRPr>
          </a:p>
          <a:p>
            <a:pPr marL="457200" indent="-457200" algn="just">
              <a:buFont typeface="Wingdings" panose="05000000000000000000" pitchFamily="2" charset="2"/>
              <a:buChar char="Ø"/>
              <a:defRPr/>
            </a:pPr>
            <a:r>
              <a:rPr lang="en-US" sz="2800" dirty="0" smtClean="0">
                <a:solidFill>
                  <a:prstClr val="black"/>
                </a:solidFill>
              </a:rPr>
              <a:t>Complete all Forms where applicable and leave at Help Desk</a:t>
            </a:r>
          </a:p>
          <a:p>
            <a:pPr marL="457200" indent="-457200" algn="just">
              <a:buFont typeface="Wingdings" panose="05000000000000000000" pitchFamily="2" charset="2"/>
              <a:buChar char="Ø"/>
              <a:defRPr/>
            </a:pPr>
            <a:endParaRPr lang="en-US" sz="2800" dirty="0" smtClean="0">
              <a:solidFill>
                <a:prstClr val="black"/>
              </a:solidFill>
            </a:endParaRPr>
          </a:p>
          <a:p>
            <a:pPr marL="457200" indent="-457200" algn="just">
              <a:buFont typeface="Wingdings" panose="05000000000000000000" pitchFamily="2" charset="2"/>
              <a:buChar char="Ø"/>
              <a:defRPr/>
            </a:pPr>
            <a:r>
              <a:rPr lang="en-US" sz="2800" dirty="0">
                <a:solidFill>
                  <a:prstClr val="black"/>
                </a:solidFill>
              </a:rPr>
              <a:t>N</a:t>
            </a:r>
            <a:r>
              <a:rPr lang="en-US" sz="2800" dirty="0" smtClean="0">
                <a:solidFill>
                  <a:prstClr val="black"/>
                </a:solidFill>
              </a:rPr>
              <a:t>ames and contact number/s of Responsible educators should be registered</a:t>
            </a:r>
          </a:p>
          <a:p>
            <a:pPr algn="just">
              <a:defRPr/>
            </a:pPr>
            <a:endParaRPr lang="en-US" sz="2800" dirty="0" smtClean="0">
              <a:solidFill>
                <a:prstClr val="black"/>
              </a:solidFill>
            </a:endParaRPr>
          </a:p>
          <a:p>
            <a:pPr marL="457200" indent="-457200" algn="just">
              <a:buFont typeface="Wingdings" panose="05000000000000000000" pitchFamily="2" charset="2"/>
              <a:buChar char="Ø"/>
              <a:defRPr/>
            </a:pPr>
            <a:r>
              <a:rPr lang="en-US" sz="2800" dirty="0" smtClean="0">
                <a:solidFill>
                  <a:prstClr val="black"/>
                </a:solidFill>
              </a:rPr>
              <a:t>Questions can be addressed to officers at the Help Desk</a:t>
            </a:r>
          </a:p>
          <a:p>
            <a:pPr marL="457200" indent="-457200" algn="just">
              <a:buFont typeface="Wingdings" panose="05000000000000000000" pitchFamily="2" charset="2"/>
              <a:buChar char="Ø"/>
              <a:defRPr/>
            </a:pPr>
            <a:endParaRPr lang="en-US" sz="2800" dirty="0" smtClean="0">
              <a:solidFill>
                <a:prstClr val="black"/>
              </a:solidFill>
            </a:endParaRPr>
          </a:p>
          <a:p>
            <a:pPr marL="457200" indent="-457200" algn="just">
              <a:buFont typeface="Wingdings" panose="05000000000000000000" pitchFamily="2" charset="2"/>
              <a:buChar char="Ø"/>
              <a:defRPr/>
            </a:pPr>
            <a:r>
              <a:rPr lang="en-US" sz="2800" dirty="0" smtClean="0">
                <a:solidFill>
                  <a:prstClr val="black"/>
                </a:solidFill>
              </a:rPr>
              <a:t>Teams to bring along 2B Pencils for Quiz Preliminary on 17 May 2016</a:t>
            </a:r>
            <a:endParaRPr lang="en-US" sz="2800" dirty="0">
              <a:solidFill>
                <a:prstClr val="black"/>
              </a:solidFill>
            </a:endParaRPr>
          </a:p>
        </p:txBody>
      </p:sp>
    </p:spTree>
    <p:extLst>
      <p:ext uri="{BB962C8B-B14F-4D97-AF65-F5344CB8AC3E}">
        <p14:creationId xmlns:p14="http://schemas.microsoft.com/office/powerpoint/2010/main" val="1401317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530" name="Slide Number Placeholder 4"/>
          <p:cNvSpPr>
            <a:spLocks noGrp="1"/>
          </p:cNvSpPr>
          <p:nvPr>
            <p:ph type="sldNum" sz="quarter" idx="4294967295"/>
          </p:nvPr>
        </p:nvSpPr>
        <p:spPr bwMode="auto">
          <a:noFill/>
          <a:ln>
            <a:miter lim="800000"/>
            <a:headEnd/>
            <a:tailEnd/>
          </a:ln>
        </p:spPr>
        <p:txBody>
          <a:bodyPr wrap="square" numCol="1" anchorCtr="0" compatLnSpc="1">
            <a:prstTxWarp prst="textNoShape">
              <a:avLst/>
            </a:prstTxWarp>
          </a:bodyPr>
          <a:lstStyle/>
          <a:p>
            <a:fld id="{C4DAD3F6-A434-4DE0-AD29-1E368A080A97}" type="slidenum">
              <a:rPr lang="en-US" smtClean="0">
                <a:solidFill>
                  <a:srgbClr val="898989"/>
                </a:solidFill>
              </a:rPr>
              <a:pPr/>
              <a:t>12</a:t>
            </a:fld>
            <a:endParaRPr lang="en-US" smtClean="0">
              <a:solidFill>
                <a:srgbClr val="898989"/>
              </a:solidFill>
            </a:endParaRPr>
          </a:p>
        </p:txBody>
      </p:sp>
      <p:pic>
        <p:nvPicPr>
          <p:cNvPr id="22532" name="Picture 2"/>
          <p:cNvPicPr>
            <a:picLocks noChangeAspect="1" noChangeArrowheads="1"/>
          </p:cNvPicPr>
          <p:nvPr/>
        </p:nvPicPr>
        <p:blipFill>
          <a:blip r:embed="rId4"/>
          <a:srcRect/>
          <a:stretch>
            <a:fillRect/>
          </a:stretch>
        </p:blipFill>
        <p:spPr bwMode="auto">
          <a:xfrm>
            <a:off x="-196850" y="242888"/>
            <a:ext cx="1936750" cy="6310312"/>
          </a:xfrm>
          <a:prstGeom prst="rect">
            <a:avLst/>
          </a:prstGeom>
          <a:noFill/>
          <a:ln w="9525">
            <a:noFill/>
            <a:miter lim="800000"/>
            <a:headEnd/>
            <a:tailEnd/>
          </a:ln>
        </p:spPr>
      </p:pic>
      <p:sp>
        <p:nvSpPr>
          <p:cNvPr id="4" name="Title 3"/>
          <p:cNvSpPr>
            <a:spLocks noGrp="1"/>
          </p:cNvSpPr>
          <p:nvPr>
            <p:ph type="title"/>
          </p:nvPr>
        </p:nvSpPr>
        <p:spPr>
          <a:xfrm>
            <a:off x="1524000" y="1600200"/>
            <a:ext cx="7543800" cy="1295400"/>
          </a:xfrm>
        </p:spPr>
        <p:txBody>
          <a:bodyPr>
            <a:normAutofit fontScale="90000"/>
          </a:bodyPr>
          <a:lstStyle/>
          <a:p>
            <a:pPr>
              <a:defRPr/>
            </a:pPr>
            <a:r>
              <a:rPr lang="en-US" b="1" dirty="0">
                <a:solidFill>
                  <a:schemeClr val="accent1">
                    <a:lumMod val="75000"/>
                  </a:schemeClr>
                </a:solidFill>
                <a:latin typeface="Times New Roman" pitchFamily="18" charset="0"/>
                <a:cs typeface="Times New Roman" pitchFamily="18" charset="0"/>
              </a:rPr>
              <a:t>THANK YOU </a:t>
            </a:r>
            <a:br>
              <a:rPr lang="en-US" b="1" dirty="0">
                <a:solidFill>
                  <a:schemeClr val="accent1">
                    <a:lumMod val="75000"/>
                  </a:schemeClr>
                </a:solidFill>
                <a:latin typeface="Times New Roman" pitchFamily="18" charset="0"/>
                <a:cs typeface="Times New Roman" pitchFamily="18" charset="0"/>
              </a:rPr>
            </a:br>
            <a:r>
              <a:rPr lang="en-US" b="1" dirty="0">
                <a:solidFill>
                  <a:schemeClr val="accent1">
                    <a:lumMod val="75000"/>
                  </a:schemeClr>
                </a:solidFill>
                <a:latin typeface="Times New Roman" pitchFamily="18" charset="0"/>
                <a:cs typeface="Times New Roman" pitchFamily="18" charset="0"/>
              </a:rPr>
              <a:t>FOR YOUR KIND </a:t>
            </a:r>
            <a:r>
              <a:rPr lang="en-US" b="1" dirty="0" smtClean="0">
                <a:solidFill>
                  <a:schemeClr val="accent1">
                    <a:lumMod val="75000"/>
                  </a:schemeClr>
                </a:solidFill>
                <a:latin typeface="Times New Roman" pitchFamily="18" charset="0"/>
                <a:cs typeface="Times New Roman" pitchFamily="18" charset="0"/>
              </a:rPr>
              <a:t>ATTENTION</a:t>
            </a:r>
            <a:endParaRPr lang="en-US" dirty="0">
              <a:solidFill>
                <a:schemeClr val="accent1">
                  <a:lumMod val="75000"/>
                </a:schemeClr>
              </a:solidFill>
            </a:endParaRPr>
          </a:p>
        </p:txBody>
      </p:sp>
      <p:pic>
        <p:nvPicPr>
          <p:cNvPr id="22534" name="Picture 8"/>
          <p:cNvPicPr>
            <a:picLocks noChangeAspect="1" noChangeArrowheads="1"/>
          </p:cNvPicPr>
          <p:nvPr/>
        </p:nvPicPr>
        <p:blipFill>
          <a:blip r:embed="rId5"/>
          <a:srcRect/>
          <a:stretch>
            <a:fillRect/>
          </a:stretch>
        </p:blipFill>
        <p:spPr bwMode="auto">
          <a:xfrm>
            <a:off x="1319213" y="4648200"/>
            <a:ext cx="7824787" cy="1612900"/>
          </a:xfrm>
          <a:prstGeom prst="rect">
            <a:avLst/>
          </a:prstGeom>
          <a:noFill/>
          <a:ln w="9525">
            <a:noFill/>
            <a:miter lim="800000"/>
            <a:headEnd/>
            <a:tailEnd/>
          </a:ln>
        </p:spPr>
      </p:pic>
      <p:pic>
        <p:nvPicPr>
          <p:cNvPr id="7" name="Picture 37" descr="Picture1"/>
          <p:cNvPicPr>
            <a:picLocks noChangeAspect="1" noChangeArrowheads="1"/>
          </p:cNvPicPr>
          <p:nvPr/>
        </p:nvPicPr>
        <p:blipFill>
          <a:blip r:embed="rId6"/>
          <a:srcRect/>
          <a:stretch>
            <a:fillRect/>
          </a:stretch>
        </p:blipFill>
        <p:spPr bwMode="auto">
          <a:xfrm>
            <a:off x="31531" y="6356350"/>
            <a:ext cx="621578" cy="430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2"/>
          <p:cNvSpPr txBox="1">
            <a:spLocks noGrp="1" noChangeArrowheads="1"/>
          </p:cNvSpPr>
          <p:nvPr/>
        </p:nvSpPr>
        <p:spPr bwMode="auto">
          <a:xfrm>
            <a:off x="2614613" y="6296025"/>
            <a:ext cx="4889500" cy="457200"/>
          </a:xfrm>
          <a:prstGeom prst="rect">
            <a:avLst/>
          </a:prstGeom>
          <a:noFill/>
          <a:ln w="9525">
            <a:noFill/>
            <a:miter lim="800000"/>
            <a:headEnd/>
            <a:tailEnd/>
          </a:ln>
        </p:spPr>
        <p:txBody>
          <a:bodyPr/>
          <a:lstStyle/>
          <a:p>
            <a:fld id="{527AEA68-14E1-4F39-AC5B-D8AA865E0EC1}" type="slidenum">
              <a:rPr lang="en-US" sz="800">
                <a:solidFill>
                  <a:srgbClr val="000000"/>
                </a:solidFill>
                <a:latin typeface="Calibri" pitchFamily="34" charset="0"/>
                <a:cs typeface="Arial" charset="0"/>
              </a:rPr>
              <a:pPr/>
              <a:t>13</a:t>
            </a:fld>
            <a:endParaRPr lang="en-US" sz="800">
              <a:solidFill>
                <a:srgbClr val="000000"/>
              </a:solidFill>
              <a:latin typeface="Calibri" pitchFamily="34" charset="0"/>
              <a:cs typeface="Arial" charset="0"/>
            </a:endParaRPr>
          </a:p>
        </p:txBody>
      </p:sp>
      <p:pic>
        <p:nvPicPr>
          <p:cNvPr id="23555" name="Picture 2" descr="DSC01523rlite"/>
          <p:cNvPicPr>
            <a:picLocks noChangeAspect="1" noChangeArrowheads="1"/>
          </p:cNvPicPr>
          <p:nvPr/>
        </p:nvPicPr>
        <p:blipFill>
          <a:blip r:embed="rId3"/>
          <a:srcRect l="14116"/>
          <a:stretch>
            <a:fillRect/>
          </a:stretch>
        </p:blipFill>
        <p:spPr bwMode="auto">
          <a:xfrm>
            <a:off x="14288" y="0"/>
            <a:ext cx="9129712" cy="6819900"/>
          </a:xfrm>
          <a:prstGeom prst="rect">
            <a:avLst/>
          </a:prstGeom>
          <a:noFill/>
          <a:ln w="9525">
            <a:noFill/>
            <a:miter lim="800000"/>
            <a:headEnd/>
            <a:tailEnd/>
          </a:ln>
        </p:spPr>
      </p:pic>
      <p:sp>
        <p:nvSpPr>
          <p:cNvPr id="23556" name="Rectangle 4"/>
          <p:cNvSpPr>
            <a:spLocks noGrp="1" noChangeArrowheads="1"/>
          </p:cNvSpPr>
          <p:nvPr>
            <p:ph idx="1"/>
          </p:nvPr>
        </p:nvSpPr>
        <p:spPr>
          <a:xfrm>
            <a:off x="5334000" y="4800600"/>
            <a:ext cx="3657600" cy="1828800"/>
          </a:xfrm>
        </p:spPr>
        <p:txBody>
          <a:bodyPr/>
          <a:lstStyle/>
          <a:p>
            <a:pPr marL="0" indent="0" algn="r" eaLnBrk="1" hangingPunct="1">
              <a:lnSpc>
                <a:spcPct val="80000"/>
              </a:lnSpc>
              <a:buFont typeface="Georgia" pitchFamily="18" charset="0"/>
              <a:buNone/>
            </a:pPr>
            <a:r>
              <a:rPr lang="en-US" sz="1400" b="1" dirty="0" smtClean="0">
                <a:latin typeface="Arial" charset="0"/>
                <a:ea typeface="ＭＳ Ｐゴシック" pitchFamily="34" charset="-128"/>
                <a:cs typeface="Arial" charset="0"/>
              </a:rPr>
              <a:t>FSC House</a:t>
            </a:r>
          </a:p>
          <a:p>
            <a:pPr marL="0" indent="0" algn="r" eaLnBrk="1" hangingPunct="1">
              <a:lnSpc>
                <a:spcPct val="80000"/>
              </a:lnSpc>
              <a:buFont typeface="Georgia" pitchFamily="18" charset="0"/>
              <a:buNone/>
            </a:pPr>
            <a:r>
              <a:rPr lang="en-US" sz="1400" b="1" dirty="0" smtClean="0">
                <a:latin typeface="Arial" charset="0"/>
                <a:ea typeface="ＭＳ Ｐゴシック" pitchFamily="34" charset="-128"/>
                <a:cs typeface="Arial" charset="0"/>
              </a:rPr>
              <a:t>54 </a:t>
            </a:r>
            <a:r>
              <a:rPr lang="en-US" sz="1400" b="1" dirty="0" err="1" smtClean="0">
                <a:latin typeface="Arial" charset="0"/>
                <a:ea typeface="ＭＳ Ｐゴシック" pitchFamily="34" charset="-128"/>
                <a:cs typeface="Arial" charset="0"/>
              </a:rPr>
              <a:t>Ebene</a:t>
            </a:r>
            <a:r>
              <a:rPr lang="en-US" sz="1400" b="1" dirty="0" smtClean="0">
                <a:latin typeface="Arial" charset="0"/>
                <a:ea typeface="ＭＳ Ｐゴシック" pitchFamily="34" charset="-128"/>
                <a:cs typeface="Arial" charset="0"/>
              </a:rPr>
              <a:t> </a:t>
            </a:r>
            <a:r>
              <a:rPr lang="en-US" sz="1400" b="1" dirty="0" err="1" smtClean="0">
                <a:latin typeface="Arial" charset="0"/>
                <a:ea typeface="ＭＳ Ｐゴシック" pitchFamily="34" charset="-128"/>
                <a:cs typeface="Arial" charset="0"/>
              </a:rPr>
              <a:t>Cybercity</a:t>
            </a:r>
            <a:endParaRPr lang="en-US" sz="1400" b="1" dirty="0" smtClean="0">
              <a:latin typeface="Arial" charset="0"/>
              <a:ea typeface="ＭＳ Ｐゴシック" pitchFamily="34" charset="-128"/>
              <a:cs typeface="Arial" charset="0"/>
            </a:endParaRPr>
          </a:p>
          <a:p>
            <a:pPr marL="0" indent="0" algn="r" eaLnBrk="1" hangingPunct="1">
              <a:lnSpc>
                <a:spcPct val="80000"/>
              </a:lnSpc>
              <a:buFont typeface="Georgia" pitchFamily="18" charset="0"/>
              <a:buNone/>
            </a:pPr>
            <a:r>
              <a:rPr lang="en-US" sz="1400" b="1" dirty="0" smtClean="0">
                <a:latin typeface="Arial" charset="0"/>
                <a:ea typeface="ＭＳ Ｐゴシック" pitchFamily="34" charset="-128"/>
                <a:cs typeface="Arial" charset="0"/>
              </a:rPr>
              <a:t>Mauritius</a:t>
            </a:r>
            <a:br>
              <a:rPr lang="en-US" sz="1400" b="1" dirty="0" smtClean="0">
                <a:latin typeface="Arial" charset="0"/>
                <a:ea typeface="ＭＳ Ｐゴシック" pitchFamily="34" charset="-128"/>
                <a:cs typeface="Arial" charset="0"/>
              </a:rPr>
            </a:br>
            <a:endParaRPr lang="en-US" sz="1400" b="1" dirty="0" smtClean="0">
              <a:latin typeface="Arial" charset="0"/>
              <a:ea typeface="ＭＳ Ｐゴシック" pitchFamily="34" charset="-128"/>
              <a:cs typeface="Arial" charset="0"/>
            </a:endParaRPr>
          </a:p>
          <a:p>
            <a:pPr marL="0" indent="0" algn="r" eaLnBrk="1" hangingPunct="1">
              <a:lnSpc>
                <a:spcPct val="80000"/>
              </a:lnSpc>
              <a:buFont typeface="Georgia" pitchFamily="18" charset="0"/>
              <a:buNone/>
            </a:pPr>
            <a:r>
              <a:rPr lang="en-US" sz="1400" b="1" dirty="0" smtClean="0">
                <a:latin typeface="Arial" charset="0"/>
                <a:ea typeface="ＭＳ Ｐゴシック" pitchFamily="34" charset="-128"/>
                <a:cs typeface="Arial" charset="0"/>
              </a:rPr>
              <a:t>Tel: (230) 403 7000</a:t>
            </a:r>
          </a:p>
          <a:p>
            <a:pPr marL="0" indent="0" algn="r" eaLnBrk="1" hangingPunct="1">
              <a:lnSpc>
                <a:spcPct val="80000"/>
              </a:lnSpc>
              <a:buFont typeface="Georgia" pitchFamily="18" charset="0"/>
              <a:buNone/>
            </a:pPr>
            <a:r>
              <a:rPr lang="en-US" sz="1400" b="1" dirty="0" smtClean="0">
                <a:latin typeface="Arial" charset="0"/>
                <a:ea typeface="ＭＳ Ｐゴシック" pitchFamily="34" charset="-128"/>
                <a:cs typeface="Arial" charset="0"/>
              </a:rPr>
              <a:t>Fax: (230) 467 7172</a:t>
            </a:r>
          </a:p>
          <a:p>
            <a:pPr marL="0" indent="0" algn="r" eaLnBrk="1" hangingPunct="1">
              <a:lnSpc>
                <a:spcPct val="80000"/>
              </a:lnSpc>
              <a:buFont typeface="Georgia" pitchFamily="18" charset="0"/>
              <a:buNone/>
            </a:pPr>
            <a:r>
              <a:rPr lang="en-US" sz="1400" b="1" dirty="0" smtClean="0">
                <a:latin typeface="Arial" charset="0"/>
                <a:ea typeface="ＭＳ Ｐゴシック" pitchFamily="34" charset="-128"/>
                <a:cs typeface="Arial" charset="0"/>
              </a:rPr>
              <a:t/>
            </a:r>
            <a:br>
              <a:rPr lang="en-US" sz="1400" b="1" dirty="0" smtClean="0">
                <a:latin typeface="Arial" charset="0"/>
                <a:ea typeface="ＭＳ Ｐゴシック" pitchFamily="34" charset="-128"/>
                <a:cs typeface="Arial" charset="0"/>
              </a:rPr>
            </a:br>
            <a:r>
              <a:rPr lang="en-US" sz="1400" b="1" dirty="0" smtClean="0">
                <a:latin typeface="Arial" charset="0"/>
                <a:ea typeface="ＭＳ Ｐゴシック" pitchFamily="34" charset="-128"/>
                <a:cs typeface="Arial" charset="0"/>
              </a:rPr>
              <a:t>Email: fscmauritius@intnet.mu</a:t>
            </a:r>
          </a:p>
          <a:p>
            <a:pPr marL="0" indent="0" algn="r" eaLnBrk="1" hangingPunct="1">
              <a:lnSpc>
                <a:spcPct val="80000"/>
              </a:lnSpc>
              <a:buFont typeface="Georgia" pitchFamily="18" charset="0"/>
              <a:buNone/>
            </a:pPr>
            <a:r>
              <a:rPr lang="en-US" sz="1400" b="1" dirty="0" smtClean="0">
                <a:latin typeface="Arial" charset="0"/>
                <a:ea typeface="ＭＳ Ｐゴシック" pitchFamily="34" charset="-128"/>
                <a:cs typeface="Arial" charset="0"/>
              </a:rPr>
              <a:t>www.fscmauritius.org</a:t>
            </a:r>
            <a:r>
              <a:rPr lang="en-US" sz="1000" dirty="0" smtClean="0">
                <a:latin typeface="Arial" charset="0"/>
                <a:ea typeface="ＭＳ Ｐゴシック" pitchFamily="34" charset="-128"/>
                <a:cs typeface="Arial" charset="0"/>
              </a:rPr>
              <a:t> </a:t>
            </a:r>
          </a:p>
        </p:txBody>
      </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nnabeerasool\Desktop\fsc_logo_lrg.jpg"/>
          <p:cNvPicPr>
            <a:picLocks noChangeAspect="1" noChangeArrowheads="1"/>
          </p:cNvPicPr>
          <p:nvPr/>
        </p:nvPicPr>
        <p:blipFill>
          <a:blip r:embed="rId2"/>
          <a:srcRect/>
          <a:stretch>
            <a:fillRect/>
          </a:stretch>
        </p:blipFill>
        <p:spPr bwMode="auto">
          <a:xfrm>
            <a:off x="1028700" y="1295400"/>
            <a:ext cx="7086600" cy="4060825"/>
          </a:xfrm>
          <a:prstGeom prst="rect">
            <a:avLst/>
          </a:prstGeom>
          <a:noFill/>
          <a:ln w="9525">
            <a:noFill/>
            <a:miter lim="800000"/>
            <a:headEnd/>
            <a:tailEnd/>
          </a:ln>
        </p:spPr>
      </p:pic>
      <p:sp>
        <p:nvSpPr>
          <p:cNvPr id="3" name="Slide Number Placeholder 2"/>
          <p:cNvSpPr>
            <a:spLocks noGrp="1"/>
          </p:cNvSpPr>
          <p:nvPr>
            <p:ph type="sldNum" sz="quarter" idx="4294967295"/>
          </p:nvPr>
        </p:nvSpPr>
        <p:spPr/>
        <p:txBody>
          <a:bodyPr/>
          <a:lstStyle/>
          <a:p>
            <a:pPr>
              <a:defRPr/>
            </a:pPr>
            <a:fld id="{B32725B0-877B-486E-9D79-42A094676486}" type="slidenum">
              <a:rPr lang="en-US">
                <a:solidFill>
                  <a:prstClr val="black">
                    <a:tint val="75000"/>
                  </a:prstClr>
                </a:solidFill>
              </a:rPr>
              <a:pPr>
                <a:defRPr/>
              </a:pPr>
              <a:t>14</a:t>
            </a:fld>
            <a:endParaRPr lang="en-US">
              <a:solidFill>
                <a:prstClr val="black">
                  <a:tint val="75000"/>
                </a:prstClr>
              </a:solidFill>
            </a:endParaRPr>
          </a:p>
        </p:txBody>
      </p:sp>
    </p:spTree>
    <p:extLst>
      <p:ext uri="{BB962C8B-B14F-4D97-AF65-F5344CB8AC3E}">
        <p14:creationId xmlns:p14="http://schemas.microsoft.com/office/powerpoint/2010/main" val="27821041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6000"/>
            <a:lum/>
          </a:blip>
          <a:srcRect/>
          <a:stretch>
            <a:fillRect t="-1000" b="-1000"/>
          </a:stretch>
        </a:blipFill>
        <a:effectLst/>
      </p:bgPr>
    </p:bg>
    <p:spTree>
      <p:nvGrpSpPr>
        <p:cNvPr id="1" name=""/>
        <p:cNvGrpSpPr/>
        <p:nvPr/>
      </p:nvGrpSpPr>
      <p:grpSpPr>
        <a:xfrm>
          <a:off x="0" y="0"/>
          <a:ext cx="0" cy="0"/>
          <a:chOff x="0" y="0"/>
          <a:chExt cx="0" cy="0"/>
        </a:xfrm>
      </p:grpSpPr>
      <p:pic>
        <p:nvPicPr>
          <p:cNvPr id="197634" name="Picture 37" descr="Picture1"/>
          <p:cNvPicPr>
            <a:picLocks noChangeAspect="1" noChangeArrowheads="1"/>
          </p:cNvPicPr>
          <p:nvPr/>
        </p:nvPicPr>
        <p:blipFill>
          <a:blip r:embed="rId3" cstate="print"/>
          <a:srcRect/>
          <a:stretch>
            <a:fillRect/>
          </a:stretch>
        </p:blipFill>
        <p:spPr bwMode="auto">
          <a:xfrm>
            <a:off x="76200" y="152400"/>
            <a:ext cx="990600" cy="685800"/>
          </a:xfrm>
          <a:prstGeom prst="rect">
            <a:avLst/>
          </a:prstGeom>
          <a:noFill/>
          <a:ln w="9525">
            <a:noFill/>
            <a:miter lim="800000"/>
            <a:headEnd/>
            <a:tailEnd/>
          </a:ln>
        </p:spPr>
      </p:pic>
      <p:sp>
        <p:nvSpPr>
          <p:cNvPr id="2056" name="Rectangle 39"/>
          <p:cNvSpPr>
            <a:spLocks noGrp="1" noChangeArrowheads="1"/>
          </p:cNvSpPr>
          <p:nvPr>
            <p:ph type="ctrTitle"/>
          </p:nvPr>
        </p:nvSpPr>
        <p:spPr>
          <a:xfrm>
            <a:off x="152400" y="1333500"/>
            <a:ext cx="8382000" cy="1219200"/>
          </a:xfrm>
        </p:spPr>
        <p:txBody>
          <a:bodyPr/>
          <a:lstStyle/>
          <a:p>
            <a:pPr algn="just"/>
            <a:r>
              <a:rPr lang="en-US" sz="3200" b="1" dirty="0" smtClean="0">
                <a:latin typeface="Times New Roman" panose="02020603050405020304" pitchFamily="18" charset="0"/>
                <a:cs typeface="Times New Roman" panose="02020603050405020304" pitchFamily="18" charset="0"/>
              </a:rPr>
              <a:t>“Sustaining the diversification of the Mauritius IFC.” </a:t>
            </a:r>
            <a:r>
              <a:rPr lang="en-US" sz="2000" b="1" i="1" dirty="0">
                <a:latin typeface="Times New Roman" panose="02020603050405020304" pitchFamily="18" charset="0"/>
                <a:cs typeface="Times New Roman" panose="02020603050405020304" pitchFamily="18" charset="0"/>
              </a:rPr>
              <a:t>Discuss </a:t>
            </a:r>
            <a:r>
              <a:rPr lang="en-US" sz="2000" b="1" i="1" dirty="0" smtClean="0">
                <a:latin typeface="Times New Roman" panose="02020603050405020304" pitchFamily="18" charset="0"/>
                <a:cs typeface="Times New Roman" panose="02020603050405020304" pitchFamily="18" charset="0"/>
              </a:rPr>
              <a:t>potential diversification avenues for the Mauritius IFC. What are the challenges that need to be addressed in this respect?</a:t>
            </a:r>
            <a:r>
              <a:rPr lang="en-US" sz="1600" i="1" dirty="0">
                <a:latin typeface="Times New Roman" panose="02020603050405020304" pitchFamily="18" charset="0"/>
                <a:cs typeface="Times New Roman" panose="02020603050405020304" pitchFamily="18" charset="0"/>
              </a:rPr>
              <a:t/>
            </a:r>
            <a:br>
              <a:rPr lang="en-US" sz="1600" i="1" dirty="0">
                <a:latin typeface="Times New Roman" panose="02020603050405020304" pitchFamily="18" charset="0"/>
                <a:cs typeface="Times New Roman" panose="02020603050405020304" pitchFamily="18" charset="0"/>
              </a:rPr>
            </a:br>
            <a:endParaRPr lang="en-US" sz="1600" b="1" i="1" dirty="0" smtClean="0">
              <a:solidFill>
                <a:schemeClr val="accent5">
                  <a:lumMod val="50000"/>
                </a:schemeClr>
              </a:solidFill>
              <a:latin typeface="Times New Roman" pitchFamily="18" charset="0"/>
              <a:ea typeface="+mj-ea"/>
              <a:cs typeface="Times New Roman" pitchFamily="18" charset="0"/>
            </a:endParaRPr>
          </a:p>
        </p:txBody>
      </p:sp>
      <p:sp>
        <p:nvSpPr>
          <p:cNvPr id="10" name="Rectangle 9"/>
          <p:cNvSpPr>
            <a:spLocks noChangeArrowheads="1"/>
          </p:cNvSpPr>
          <p:nvPr/>
        </p:nvSpPr>
        <p:spPr bwMode="auto">
          <a:xfrm>
            <a:off x="1143000" y="2667000"/>
            <a:ext cx="7663543" cy="1371600"/>
          </a:xfrm>
          <a:prstGeom prst="rect">
            <a:avLst/>
          </a:prstGeom>
          <a:noFill/>
          <a:ln w="6350" cap="rnd">
            <a:noFill/>
            <a:prstDash val="sysDot"/>
            <a:miter lim="800000"/>
            <a:headEnd/>
            <a:tailEnd/>
          </a:ln>
        </p:spPr>
        <p:txBody>
          <a:bodyPr wrap="none" anchor="ctr"/>
          <a:lstStyle/>
          <a:p>
            <a:pPr>
              <a:defRPr/>
            </a:pPr>
            <a:endParaRPr lang="en-US" sz="2000" dirty="0">
              <a:solidFill>
                <a:srgbClr val="4BACC6">
                  <a:lumMod val="50000"/>
                </a:srgbClr>
              </a:solidFill>
              <a:latin typeface="Times New Roman" pitchFamily="18" charset="0"/>
              <a:cs typeface="Times New Roman" pitchFamily="18" charset="0"/>
            </a:endParaRPr>
          </a:p>
          <a:p>
            <a:pPr lvl="4" algn="r">
              <a:defRPr/>
            </a:pPr>
            <a:r>
              <a:rPr lang="en-US" sz="2000" dirty="0">
                <a:solidFill>
                  <a:prstClr val="black">
                    <a:tint val="75000"/>
                  </a:prstClr>
                </a:solidFill>
                <a:latin typeface="Times New Roman" panose="02020603050405020304" pitchFamily="18" charset="0"/>
                <a:cs typeface="Times New Roman" panose="02020603050405020304" pitchFamily="18" charset="0"/>
              </a:rPr>
              <a:t>Presented by:  </a:t>
            </a:r>
            <a:r>
              <a:rPr lang="en-US" sz="2000" dirty="0" smtClean="0">
                <a:solidFill>
                  <a:prstClr val="black">
                    <a:tint val="75000"/>
                  </a:prstClr>
                </a:solidFill>
                <a:latin typeface="Times New Roman" panose="02020603050405020304" pitchFamily="18" charset="0"/>
                <a:cs typeface="Times New Roman" panose="02020603050405020304" pitchFamily="18" charset="0"/>
              </a:rPr>
              <a:t>Gamal </a:t>
            </a:r>
            <a:r>
              <a:rPr lang="en-US" sz="2000" dirty="0" err="1" smtClean="0">
                <a:solidFill>
                  <a:prstClr val="black">
                    <a:tint val="75000"/>
                  </a:prstClr>
                </a:solidFill>
                <a:latin typeface="Times New Roman" panose="02020603050405020304" pitchFamily="18" charset="0"/>
                <a:cs typeface="Times New Roman" panose="02020603050405020304" pitchFamily="18" charset="0"/>
              </a:rPr>
              <a:t>Ballam</a:t>
            </a:r>
            <a:r>
              <a:rPr lang="en-US" sz="2000" dirty="0" smtClean="0">
                <a:solidFill>
                  <a:prstClr val="black">
                    <a:tint val="75000"/>
                  </a:prstClr>
                </a:solidFill>
                <a:latin typeface="Times New Roman" panose="02020603050405020304" pitchFamily="18" charset="0"/>
                <a:cs typeface="Times New Roman" panose="02020603050405020304" pitchFamily="18" charset="0"/>
              </a:rPr>
              <a:t> </a:t>
            </a:r>
          </a:p>
          <a:p>
            <a:pPr lvl="4" algn="r">
              <a:defRPr/>
            </a:pPr>
            <a:r>
              <a:rPr lang="en-US" sz="2000" dirty="0" smtClean="0">
                <a:solidFill>
                  <a:prstClr val="black">
                    <a:tint val="75000"/>
                  </a:prstClr>
                </a:solidFill>
                <a:latin typeface="Times New Roman" panose="02020603050405020304" pitchFamily="18" charset="0"/>
                <a:cs typeface="Times New Roman" panose="02020603050405020304" pitchFamily="18" charset="0"/>
              </a:rPr>
              <a:t>		 10 May 2016</a:t>
            </a:r>
          </a:p>
          <a:p>
            <a:pPr>
              <a:defRPr/>
            </a:pPr>
            <a:r>
              <a:rPr lang="en-US" sz="2000" dirty="0">
                <a:solidFill>
                  <a:srgbClr val="4BACC6">
                    <a:lumMod val="50000"/>
                  </a:srgbClr>
                </a:solidFill>
                <a:latin typeface="Times New Roman" pitchFamily="18" charset="0"/>
                <a:cs typeface="Times New Roman" pitchFamily="18" charset="0"/>
              </a:rPr>
              <a:t>		</a:t>
            </a:r>
          </a:p>
        </p:txBody>
      </p:sp>
      <p:grpSp>
        <p:nvGrpSpPr>
          <p:cNvPr id="197637" name="Group 8"/>
          <p:cNvGrpSpPr>
            <a:grpSpLocks/>
          </p:cNvGrpSpPr>
          <p:nvPr/>
        </p:nvGrpSpPr>
        <p:grpSpPr bwMode="auto">
          <a:xfrm>
            <a:off x="0" y="4267200"/>
            <a:ext cx="9144000" cy="2057400"/>
            <a:chOff x="0" y="4267200"/>
            <a:chExt cx="9144000" cy="2057400"/>
          </a:xfrm>
        </p:grpSpPr>
        <p:sp>
          <p:nvSpPr>
            <p:cNvPr id="197638" name="Rectangle 5" descr="OCT_6644"/>
            <p:cNvSpPr>
              <a:spLocks noChangeArrowheads="1"/>
            </p:cNvSpPr>
            <p:nvPr/>
          </p:nvSpPr>
          <p:spPr bwMode="auto">
            <a:xfrm>
              <a:off x="2362200" y="4267200"/>
              <a:ext cx="2209800" cy="1981200"/>
            </a:xfrm>
            <a:prstGeom prst="rect">
              <a:avLst/>
            </a:prstGeom>
            <a:blipFill dpi="0" rotWithShape="1">
              <a:blip r:embed="rId4" cstate="print">
                <a:alphaModFix amt="60000"/>
              </a:blip>
              <a:srcRect/>
              <a:stretch>
                <a:fillRect/>
              </a:stretch>
            </a:blipFill>
            <a:ln w="9525">
              <a:noFill/>
              <a:miter lim="800000"/>
              <a:headEnd/>
              <a:tailEnd/>
            </a:ln>
          </p:spPr>
          <p:txBody>
            <a:bodyPr wrap="none" anchor="ctr"/>
            <a:lstStyle/>
            <a:p>
              <a:endParaRPr lang="en-US">
                <a:solidFill>
                  <a:prstClr val="black"/>
                </a:solidFill>
                <a:latin typeface="Calibri" pitchFamily="34" charset="0"/>
                <a:ea typeface="ＭＳ Ｐゴシック" charset="-128"/>
              </a:endParaRPr>
            </a:p>
          </p:txBody>
        </p:sp>
        <p:sp>
          <p:nvSpPr>
            <p:cNvPr id="197639" name="Rectangle 6" descr="DSC_4291"/>
            <p:cNvSpPr>
              <a:spLocks noChangeArrowheads="1"/>
            </p:cNvSpPr>
            <p:nvPr/>
          </p:nvSpPr>
          <p:spPr bwMode="auto">
            <a:xfrm>
              <a:off x="6934200" y="4267200"/>
              <a:ext cx="2209800" cy="1981200"/>
            </a:xfrm>
            <a:prstGeom prst="rect">
              <a:avLst/>
            </a:prstGeom>
            <a:blipFill dpi="0" rotWithShape="1">
              <a:blip r:embed="rId5" cstate="print">
                <a:alphaModFix amt="60000"/>
              </a:blip>
              <a:srcRect/>
              <a:stretch>
                <a:fillRect/>
              </a:stretch>
            </a:blipFill>
            <a:ln w="9525">
              <a:noFill/>
              <a:miter lim="800000"/>
              <a:headEnd/>
              <a:tailEnd/>
            </a:ln>
          </p:spPr>
          <p:txBody>
            <a:bodyPr wrap="none" anchor="ctr"/>
            <a:lstStyle/>
            <a:p>
              <a:endParaRPr lang="en-US">
                <a:solidFill>
                  <a:prstClr val="black"/>
                </a:solidFill>
                <a:latin typeface="Calibri" pitchFamily="34" charset="0"/>
                <a:ea typeface="ＭＳ Ｐゴシック" charset="-128"/>
              </a:endParaRPr>
            </a:p>
          </p:txBody>
        </p:sp>
        <p:sp>
          <p:nvSpPr>
            <p:cNvPr id="197640" name="Rectangle 9" descr="DSC_7439"/>
            <p:cNvSpPr>
              <a:spLocks noChangeArrowheads="1"/>
            </p:cNvSpPr>
            <p:nvPr/>
          </p:nvSpPr>
          <p:spPr bwMode="auto">
            <a:xfrm>
              <a:off x="0" y="4267200"/>
              <a:ext cx="2286000" cy="2057400"/>
            </a:xfrm>
            <a:prstGeom prst="rect">
              <a:avLst/>
            </a:prstGeom>
            <a:blipFill dpi="0" rotWithShape="1">
              <a:blip r:embed="rId6" cstate="print">
                <a:alphaModFix amt="53000"/>
              </a:blip>
              <a:srcRect/>
              <a:stretch>
                <a:fillRect/>
              </a:stretch>
            </a:blipFill>
            <a:ln w="9525">
              <a:noFill/>
              <a:miter lim="800000"/>
              <a:headEnd/>
              <a:tailEnd/>
            </a:ln>
          </p:spPr>
          <p:txBody>
            <a:bodyPr wrap="none" anchor="ctr"/>
            <a:lstStyle/>
            <a:p>
              <a:endParaRPr lang="en-US">
                <a:solidFill>
                  <a:prstClr val="black"/>
                </a:solidFill>
                <a:latin typeface="Arial" pitchFamily="34" charset="0"/>
                <a:ea typeface="ＭＳ Ｐゴシック" charset="-128"/>
              </a:endParaRPr>
            </a:p>
          </p:txBody>
        </p:sp>
        <p:sp>
          <p:nvSpPr>
            <p:cNvPr id="197641" name="Rectangle 10" descr="DSCF0012r"/>
            <p:cNvSpPr>
              <a:spLocks noChangeArrowheads="1"/>
            </p:cNvSpPr>
            <p:nvPr/>
          </p:nvSpPr>
          <p:spPr bwMode="auto">
            <a:xfrm>
              <a:off x="4648200" y="4267200"/>
              <a:ext cx="2209800" cy="1981200"/>
            </a:xfrm>
            <a:prstGeom prst="rect">
              <a:avLst/>
            </a:prstGeom>
            <a:blipFill dpi="0" rotWithShape="1">
              <a:blip r:embed="rId7" cstate="print">
                <a:alphaModFix amt="53000"/>
              </a:blip>
              <a:srcRect/>
              <a:stretch>
                <a:fillRect/>
              </a:stretch>
            </a:blipFill>
            <a:ln w="9525">
              <a:noFill/>
              <a:miter lim="800000"/>
              <a:headEnd/>
              <a:tailEnd/>
            </a:ln>
          </p:spPr>
          <p:txBody>
            <a:bodyPr wrap="none" anchor="ctr"/>
            <a:lstStyle/>
            <a:p>
              <a:endParaRPr lang="en-US">
                <a:solidFill>
                  <a:prstClr val="black"/>
                </a:solidFill>
                <a:latin typeface="Arial" pitchFamily="34" charset="0"/>
                <a:ea typeface="ＭＳ Ｐゴシック" charset="-128"/>
              </a:endParaRPr>
            </a:p>
          </p:txBody>
        </p:sp>
      </p:grpSp>
    </p:spTree>
    <p:extLst>
      <p:ext uri="{BB962C8B-B14F-4D97-AF65-F5344CB8AC3E}">
        <p14:creationId xmlns:p14="http://schemas.microsoft.com/office/powerpoint/2010/main" val="17339510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98658" name="Text Box 18"/>
          <p:cNvSpPr txBox="1">
            <a:spLocks noChangeArrowheads="1"/>
          </p:cNvSpPr>
          <p:nvPr/>
        </p:nvSpPr>
        <p:spPr bwMode="auto">
          <a:xfrm>
            <a:off x="391391" y="1066800"/>
            <a:ext cx="8382000" cy="5339923"/>
          </a:xfrm>
          <a:prstGeom prst="rect">
            <a:avLst/>
          </a:prstGeom>
          <a:noFill/>
          <a:ln w="9525">
            <a:noFill/>
            <a:miter lim="800000"/>
            <a:headEnd/>
            <a:tailEnd/>
          </a:ln>
        </p:spPr>
        <p:txBody>
          <a:bodyPr wrap="square">
            <a:spAutoFit/>
          </a:bodyPr>
          <a:lstStyle/>
          <a:p>
            <a:pPr marL="457200" indent="-457200">
              <a:lnSpc>
                <a:spcPct val="150000"/>
              </a:lnSpc>
              <a:spcBef>
                <a:spcPct val="50000"/>
              </a:spcBef>
              <a:buClr>
                <a:srgbClr val="0033CC"/>
              </a:buClr>
              <a:buFont typeface="Calibri" pitchFamily="34" charset="0"/>
              <a:buAutoNum type="arabicPeriod"/>
            </a:pPr>
            <a:r>
              <a:rPr lang="en-US" sz="2200" dirty="0" smtClean="0">
                <a:solidFill>
                  <a:prstClr val="black"/>
                </a:solidFill>
                <a:latin typeface="Times New Roman" pitchFamily="18" charset="0"/>
                <a:ea typeface="ＭＳ Ｐゴシック" charset="-128"/>
                <a:cs typeface="Times New Roman" pitchFamily="18" charset="0"/>
              </a:rPr>
              <a:t>Introduction </a:t>
            </a:r>
          </a:p>
          <a:p>
            <a:pPr marL="457200" indent="-457200">
              <a:lnSpc>
                <a:spcPct val="150000"/>
              </a:lnSpc>
              <a:spcBef>
                <a:spcPct val="50000"/>
              </a:spcBef>
              <a:buClr>
                <a:srgbClr val="0033CC"/>
              </a:buClr>
              <a:buFont typeface="Calibri" pitchFamily="34" charset="0"/>
              <a:buAutoNum type="arabicPeriod"/>
            </a:pPr>
            <a:r>
              <a:rPr lang="en-US" sz="2200" dirty="0" smtClean="0">
                <a:solidFill>
                  <a:prstClr val="black"/>
                </a:solidFill>
                <a:latin typeface="Times New Roman" pitchFamily="18" charset="0"/>
                <a:ea typeface="ＭＳ Ｐゴシック" charset="-128"/>
                <a:cs typeface="Times New Roman" pitchFamily="18" charset="0"/>
              </a:rPr>
              <a:t>Definitions</a:t>
            </a:r>
            <a:endParaRPr lang="en-US" sz="2200" dirty="0">
              <a:solidFill>
                <a:prstClr val="black"/>
              </a:solidFill>
              <a:latin typeface="Times New Roman" pitchFamily="18" charset="0"/>
              <a:ea typeface="ＭＳ Ｐゴシック" charset="-128"/>
              <a:cs typeface="Times New Roman" pitchFamily="18" charset="0"/>
            </a:endParaRPr>
          </a:p>
          <a:p>
            <a:pPr marL="457200" indent="-457200">
              <a:lnSpc>
                <a:spcPct val="150000"/>
              </a:lnSpc>
              <a:spcBef>
                <a:spcPct val="50000"/>
              </a:spcBef>
              <a:buClr>
                <a:srgbClr val="0033CC"/>
              </a:buClr>
              <a:buFont typeface="Calibri" pitchFamily="34" charset="0"/>
              <a:buAutoNum type="arabicPeriod"/>
            </a:pPr>
            <a:r>
              <a:rPr lang="en-US" sz="2200" dirty="0" smtClean="0">
                <a:solidFill>
                  <a:prstClr val="black"/>
                </a:solidFill>
                <a:latin typeface="Times New Roman" pitchFamily="18" charset="0"/>
                <a:ea typeface="ＭＳ Ｐゴシック" charset="-128"/>
                <a:cs typeface="Times New Roman" pitchFamily="18" charset="0"/>
              </a:rPr>
              <a:t>Some Diversified IFCs</a:t>
            </a:r>
          </a:p>
          <a:p>
            <a:pPr marL="457200" indent="-457200">
              <a:lnSpc>
                <a:spcPct val="150000"/>
              </a:lnSpc>
              <a:spcBef>
                <a:spcPct val="50000"/>
              </a:spcBef>
              <a:buClr>
                <a:srgbClr val="0033CC"/>
              </a:buClr>
              <a:buFont typeface="Calibri" pitchFamily="34" charset="0"/>
              <a:buAutoNum type="arabicPeriod"/>
            </a:pPr>
            <a:r>
              <a:rPr lang="en-US" sz="2200" dirty="0" smtClean="0">
                <a:solidFill>
                  <a:prstClr val="black"/>
                </a:solidFill>
                <a:latin typeface="Times New Roman" pitchFamily="18" charset="0"/>
                <a:ea typeface="ＭＳ Ｐゴシック" charset="-128"/>
                <a:cs typeface="Times New Roman" pitchFamily="18" charset="0"/>
              </a:rPr>
              <a:t>Mauritius – Some Figures</a:t>
            </a:r>
          </a:p>
          <a:p>
            <a:pPr marL="457200" indent="-457200">
              <a:lnSpc>
                <a:spcPct val="150000"/>
              </a:lnSpc>
              <a:spcBef>
                <a:spcPct val="50000"/>
              </a:spcBef>
              <a:buClr>
                <a:srgbClr val="0033CC"/>
              </a:buClr>
              <a:buFont typeface="Calibri" pitchFamily="34" charset="0"/>
              <a:buAutoNum type="arabicPeriod"/>
            </a:pPr>
            <a:r>
              <a:rPr lang="en-US" sz="2200" dirty="0" smtClean="0">
                <a:solidFill>
                  <a:prstClr val="black"/>
                </a:solidFill>
                <a:latin typeface="Times New Roman" pitchFamily="18" charset="0"/>
                <a:ea typeface="ＭＳ Ｐゴシック" charset="-128"/>
                <a:cs typeface="Times New Roman" pitchFamily="18" charset="0"/>
              </a:rPr>
              <a:t>Why Diversification?</a:t>
            </a:r>
          </a:p>
          <a:p>
            <a:pPr marL="457200" indent="-457200">
              <a:lnSpc>
                <a:spcPct val="150000"/>
              </a:lnSpc>
              <a:spcBef>
                <a:spcPct val="50000"/>
              </a:spcBef>
              <a:buClr>
                <a:srgbClr val="0033CC"/>
              </a:buClr>
              <a:buFont typeface="Calibri" pitchFamily="34" charset="0"/>
              <a:buAutoNum type="arabicPeriod"/>
            </a:pPr>
            <a:r>
              <a:rPr lang="en-US" sz="2200" dirty="0" smtClean="0">
                <a:solidFill>
                  <a:prstClr val="black"/>
                </a:solidFill>
                <a:latin typeface="Times New Roman" pitchFamily="18" charset="0"/>
                <a:ea typeface="ＭＳ Ｐゴシック" charset="-128"/>
                <a:cs typeface="Times New Roman" pitchFamily="18" charset="0"/>
              </a:rPr>
              <a:t>Challenges </a:t>
            </a:r>
          </a:p>
          <a:p>
            <a:pPr marL="457200" indent="-457200">
              <a:lnSpc>
                <a:spcPct val="150000"/>
              </a:lnSpc>
              <a:spcBef>
                <a:spcPct val="50000"/>
              </a:spcBef>
              <a:buClr>
                <a:srgbClr val="0033CC"/>
              </a:buClr>
              <a:buFont typeface="Calibri" pitchFamily="34" charset="0"/>
              <a:buAutoNum type="arabicPeriod"/>
            </a:pPr>
            <a:r>
              <a:rPr lang="en-US" sz="2200" dirty="0" smtClean="0">
                <a:solidFill>
                  <a:prstClr val="black"/>
                </a:solidFill>
                <a:latin typeface="Times New Roman" pitchFamily="18" charset="0"/>
                <a:ea typeface="ＭＳ Ｐゴシック" charset="-128"/>
                <a:cs typeface="Times New Roman" pitchFamily="18" charset="0"/>
              </a:rPr>
              <a:t>Our Expectations</a:t>
            </a:r>
          </a:p>
          <a:p>
            <a:pPr marL="457200" indent="-457200">
              <a:lnSpc>
                <a:spcPct val="150000"/>
              </a:lnSpc>
              <a:spcBef>
                <a:spcPct val="50000"/>
              </a:spcBef>
              <a:buClr>
                <a:srgbClr val="0033CC"/>
              </a:buClr>
              <a:buFont typeface="Calibri" pitchFamily="34" charset="0"/>
              <a:buAutoNum type="arabicPeriod"/>
            </a:pPr>
            <a:r>
              <a:rPr lang="en-US" sz="2200" dirty="0" smtClean="0">
                <a:solidFill>
                  <a:prstClr val="black">
                    <a:lumMod val="95000"/>
                    <a:lumOff val="5000"/>
                  </a:prstClr>
                </a:solidFill>
                <a:latin typeface="Times New Roman" pitchFamily="18" charset="0"/>
                <a:ea typeface="ＭＳ Ｐゴシック" charset="-128"/>
                <a:cs typeface="Times New Roman" pitchFamily="18" charset="0"/>
              </a:rPr>
              <a:t>Conclusion</a:t>
            </a:r>
            <a:endParaRPr lang="en-US" sz="2200" dirty="0">
              <a:solidFill>
                <a:prstClr val="black"/>
              </a:solidFill>
              <a:latin typeface="Times New Roman" pitchFamily="18" charset="0"/>
              <a:ea typeface="ＭＳ Ｐゴシック" charset="-128"/>
              <a:cs typeface="Times New Roman" pitchFamily="18" charset="0"/>
            </a:endParaRPr>
          </a:p>
        </p:txBody>
      </p:sp>
      <p:sp>
        <p:nvSpPr>
          <p:cNvPr id="5" name="Rectangle 4"/>
          <p:cNvSpPr>
            <a:spLocks noChangeArrowheads="1"/>
          </p:cNvSpPr>
          <p:nvPr/>
        </p:nvSpPr>
        <p:spPr bwMode="auto">
          <a:xfrm>
            <a:off x="152400" y="228600"/>
            <a:ext cx="4876800" cy="609600"/>
          </a:xfrm>
          <a:prstGeom prst="rect">
            <a:avLst/>
          </a:prstGeom>
          <a:noFill/>
          <a:ln w="6350" cap="rnd">
            <a:noFill/>
            <a:prstDash val="sysDot"/>
            <a:miter lim="800000"/>
            <a:headEnd/>
            <a:tailEnd/>
          </a:ln>
        </p:spPr>
        <p:txBody>
          <a:bodyPr wrap="none" anchor="ctr"/>
          <a:lstStyle/>
          <a:p>
            <a:pPr>
              <a:defRPr/>
            </a:pPr>
            <a:r>
              <a:rPr lang="en-US" sz="4000" b="1" dirty="0" smtClean="0">
                <a:solidFill>
                  <a:prstClr val="black">
                    <a:lumMod val="95000"/>
                    <a:lumOff val="5000"/>
                  </a:prstClr>
                </a:solidFill>
                <a:latin typeface="Times New Roman" pitchFamily="18" charset="0"/>
                <a:cs typeface="Times New Roman" pitchFamily="18" charset="0"/>
              </a:rPr>
              <a:t>AGENDA</a:t>
            </a:r>
            <a:endParaRPr lang="en-US" sz="4000" b="1" dirty="0">
              <a:solidFill>
                <a:prstClr val="black">
                  <a:lumMod val="95000"/>
                  <a:lumOff val="5000"/>
                </a:prstClr>
              </a:solidFill>
              <a:latin typeface="Times New Roman" pitchFamily="18" charset="0"/>
              <a:cs typeface="Times New Roman" pitchFamily="18" charset="0"/>
            </a:endParaRPr>
          </a:p>
        </p:txBody>
      </p:sp>
      <p:sp>
        <p:nvSpPr>
          <p:cNvPr id="198660" name="Slide Number Placeholder 3"/>
          <p:cNvSpPr>
            <a:spLocks noGrp="1"/>
          </p:cNvSpPr>
          <p:nvPr>
            <p:ph type="sldNum" sz="quarter" idx="12"/>
          </p:nvPr>
        </p:nvSpPr>
        <p:spPr bwMode="auto">
          <a:xfrm>
            <a:off x="6934200" y="6492875"/>
            <a:ext cx="2133600" cy="365125"/>
          </a:xfrm>
          <a:noFill/>
          <a:ln>
            <a:miter lim="800000"/>
            <a:headEnd/>
            <a:tailEnd/>
          </a:ln>
        </p:spPr>
        <p:txBody>
          <a:bodyPr/>
          <a:lstStyle/>
          <a:p>
            <a:fld id="{C6981A2A-1D6C-47DB-9FF2-FBA5C9A7D369}" type="slidenum">
              <a:rPr lang="en-US"/>
              <a:pPr/>
              <a:t>16</a:t>
            </a:fld>
            <a:endParaRPr lang="en-US"/>
          </a:p>
        </p:txBody>
      </p:sp>
      <p:pic>
        <p:nvPicPr>
          <p:cNvPr id="6" name="Picture 37" descr="Picture1"/>
          <p:cNvPicPr>
            <a:picLocks noChangeAspect="1" noChangeArrowheads="1"/>
          </p:cNvPicPr>
          <p:nvPr/>
        </p:nvPicPr>
        <p:blipFill>
          <a:blip r:embed="rId3" cstate="print"/>
          <a:srcRect/>
          <a:stretch>
            <a:fillRect/>
          </a:stretch>
        </p:blipFill>
        <p:spPr bwMode="auto">
          <a:xfrm>
            <a:off x="0" y="6330462"/>
            <a:ext cx="762000" cy="527538"/>
          </a:xfrm>
          <a:prstGeom prst="rect">
            <a:avLst/>
          </a:prstGeom>
          <a:noFill/>
          <a:ln w="9525">
            <a:noFill/>
            <a:miter lim="800000"/>
            <a:headEnd/>
            <a:tailEnd/>
          </a:ln>
        </p:spPr>
      </p:pic>
    </p:spTree>
    <p:extLst>
      <p:ext uri="{BB962C8B-B14F-4D97-AF65-F5344CB8AC3E}">
        <p14:creationId xmlns:p14="http://schemas.microsoft.com/office/powerpoint/2010/main" val="37331871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7000"/>
            <a:lum/>
          </a:blip>
          <a:srcRect/>
          <a:stretch>
            <a:fillRect l="-12000" r="-12000"/>
          </a:stretch>
        </a:blip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2895600"/>
            <a:ext cx="8229600" cy="1143000"/>
          </a:xfrm>
        </p:spPr>
        <p:txBody>
          <a:bodyPr/>
          <a:lstStyle/>
          <a:p>
            <a:pPr eaLnBrk="1" hangingPunct="1"/>
            <a:r>
              <a:rPr lang="en-US" sz="3600" b="1" dirty="0" smtClean="0">
                <a:solidFill>
                  <a:schemeClr val="tx1"/>
                </a:solidFill>
                <a:latin typeface="Times New Roman"/>
                <a:cs typeface="Times New Roman"/>
              </a:rPr>
              <a:t>INTRODUCTION</a:t>
            </a:r>
            <a:endParaRPr lang="en-US" sz="3600" b="1" dirty="0" smtClean="0">
              <a:latin typeface="Times New Roman" panose="02020603050405020304" pitchFamily="18" charset="0"/>
              <a:cs typeface="Times New Roman" panose="02020603050405020304" pitchFamily="18" charset="0"/>
            </a:endParaRPr>
          </a:p>
        </p:txBody>
      </p:sp>
      <p:sp>
        <p:nvSpPr>
          <p:cNvPr id="15363"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C3F271E-A035-4141-B5E2-096AE07A659C}" type="slidenum">
              <a:rPr lang="en-US" sz="1200" smtClean="0">
                <a:solidFill>
                  <a:srgbClr val="898989"/>
                </a:solidFill>
                <a:latin typeface="Arial" panose="020B0604020202020204" pitchFamily="34" charset="0"/>
              </a:rPr>
              <a:pPr>
                <a:spcBef>
                  <a:spcPct val="0"/>
                </a:spcBef>
                <a:buFontTx/>
                <a:buNone/>
              </a:pPr>
              <a:t>17</a:t>
            </a:fld>
            <a:endParaRPr lang="en-US" sz="1200" smtClean="0">
              <a:solidFill>
                <a:srgbClr val="898989"/>
              </a:solidFill>
              <a:latin typeface="Arial" panose="020B0604020202020204" pitchFamily="34" charset="0"/>
            </a:endParaRPr>
          </a:p>
        </p:txBody>
      </p:sp>
    </p:spTree>
    <p:extLst>
      <p:ext uri="{BB962C8B-B14F-4D97-AF65-F5344CB8AC3E}">
        <p14:creationId xmlns:p14="http://schemas.microsoft.com/office/powerpoint/2010/main" val="16192719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ext Box 18"/>
          <p:cNvSpPr txBox="1">
            <a:spLocks noChangeArrowheads="1"/>
          </p:cNvSpPr>
          <p:nvPr/>
        </p:nvSpPr>
        <p:spPr bwMode="auto">
          <a:xfrm>
            <a:off x="381000" y="955961"/>
            <a:ext cx="8115300" cy="5570756"/>
          </a:xfrm>
          <a:prstGeom prst="rect">
            <a:avLst/>
          </a:prstGeom>
          <a:noFill/>
          <a:ln w="9525">
            <a:noFill/>
            <a:miter lim="800000"/>
            <a:headEnd/>
            <a:tailEnd/>
          </a:ln>
        </p:spPr>
        <p:txBody>
          <a:bodyPr wrap="square">
            <a:spAutoFit/>
          </a:bodyPr>
          <a:lstStyle/>
          <a:p>
            <a:pPr marL="285750" indent="-285750" algn="just">
              <a:buFont typeface="Arial" panose="020B0604020202020204" pitchFamily="34" charset="0"/>
              <a:buChar char="•"/>
            </a:pPr>
            <a:r>
              <a:rPr lang="en-US" sz="2800" dirty="0" smtClean="0">
                <a:solidFill>
                  <a:prstClr val="black"/>
                </a:solidFill>
                <a:latin typeface="Times New Roman" panose="02020603050405020304" pitchFamily="18" charset="0"/>
                <a:ea typeface="ＭＳ Ｐゴシック" charset="-128"/>
                <a:cs typeface="Times New Roman" panose="02020603050405020304" pitchFamily="18" charset="0"/>
              </a:rPr>
              <a:t>IFCs play a significant role in bringing together users of capital and the providers of capital who happen to be in different locations. International as well as domestic market accessibility is thus important for any location to be an IFC;</a:t>
            </a:r>
          </a:p>
          <a:p>
            <a:pPr marL="285750" indent="-285750" algn="just">
              <a:buFont typeface="Arial" panose="020B0604020202020204" pitchFamily="34" charset="0"/>
              <a:buChar char="•"/>
            </a:pPr>
            <a:endParaRPr lang="en-US" sz="2800" dirty="0">
              <a:solidFill>
                <a:prstClr val="black"/>
              </a:solidFill>
              <a:latin typeface="Times New Roman" panose="02020603050405020304" pitchFamily="18" charset="0"/>
              <a:ea typeface="ＭＳ Ｐゴシック" charset="-128"/>
              <a:cs typeface="Times New Roman" panose="02020603050405020304" pitchFamily="18" charset="0"/>
            </a:endParaRPr>
          </a:p>
          <a:p>
            <a:pPr marL="285750" indent="-285750" algn="just">
              <a:buFont typeface="Arial" panose="020B0604020202020204" pitchFamily="34" charset="0"/>
              <a:buChar char="•"/>
            </a:pPr>
            <a:r>
              <a:rPr lang="en-US" sz="2800" dirty="0" smtClean="0">
                <a:solidFill>
                  <a:prstClr val="black"/>
                </a:solidFill>
                <a:latin typeface="Times New Roman" panose="02020603050405020304" pitchFamily="18" charset="0"/>
                <a:ea typeface="ＭＳ Ｐゴシック" charset="-128"/>
                <a:cs typeface="Times New Roman" panose="02020603050405020304" pitchFamily="18" charset="0"/>
              </a:rPr>
              <a:t>Market accessibility, amongst others, consists of volume and value of trading in equities and bonds, and the clustering effect of having many firms involved in the financial services sector together in one centre.</a:t>
            </a:r>
            <a:endParaRPr lang="en-US" sz="2400" dirty="0">
              <a:solidFill>
                <a:prstClr val="black"/>
              </a:solidFill>
              <a:latin typeface="Times New Roman" panose="02020603050405020304" pitchFamily="18" charset="0"/>
              <a:ea typeface="ＭＳ Ｐゴシック" charset="-128"/>
              <a:cs typeface="Times New Roman" panose="02020603050405020304" pitchFamily="18" charset="0"/>
            </a:endParaRPr>
          </a:p>
          <a:p>
            <a:pPr marL="285750" indent="-285750" algn="just">
              <a:buFont typeface="Arial" panose="020B0604020202020204" pitchFamily="34" charset="0"/>
              <a:buChar char="•"/>
            </a:pPr>
            <a:endParaRPr lang="en-US" sz="2400" dirty="0">
              <a:solidFill>
                <a:prstClr val="black"/>
              </a:solidFill>
              <a:latin typeface="Times New Roman" panose="02020603050405020304" pitchFamily="18" charset="0"/>
              <a:ea typeface="ＭＳ Ｐゴシック" charset="-128"/>
              <a:cs typeface="Times New Roman" panose="02020603050405020304" pitchFamily="18" charset="0"/>
            </a:endParaRPr>
          </a:p>
          <a:p>
            <a:pPr marL="285750" indent="-285750" algn="just">
              <a:buFont typeface="Arial" panose="020B0604020202020204" pitchFamily="34" charset="0"/>
              <a:buChar char="•"/>
            </a:pPr>
            <a:endParaRPr lang="en-GB" sz="2400" b="1" dirty="0">
              <a:solidFill>
                <a:prstClr val="black"/>
              </a:solidFill>
              <a:latin typeface="Times New Roman" pitchFamily="18" charset="0"/>
              <a:cs typeface="Times New Roman" pitchFamily="18" charset="0"/>
            </a:endParaRPr>
          </a:p>
        </p:txBody>
      </p:sp>
      <p:sp>
        <p:nvSpPr>
          <p:cNvPr id="5" name="Rectangle 4"/>
          <p:cNvSpPr>
            <a:spLocks noChangeArrowheads="1"/>
          </p:cNvSpPr>
          <p:nvPr/>
        </p:nvSpPr>
        <p:spPr bwMode="auto">
          <a:xfrm>
            <a:off x="76200" y="152400"/>
            <a:ext cx="8458200" cy="838200"/>
          </a:xfrm>
          <a:prstGeom prst="rect">
            <a:avLst/>
          </a:prstGeom>
          <a:noFill/>
          <a:ln w="6350" cap="rnd">
            <a:noFill/>
            <a:prstDash val="sysDot"/>
            <a:miter lim="800000"/>
            <a:headEnd/>
            <a:tailEnd/>
          </a:ln>
        </p:spPr>
        <p:txBody>
          <a:bodyPr wrap="none" anchor="ctr"/>
          <a:lstStyle/>
          <a:p>
            <a:pPr>
              <a:lnSpc>
                <a:spcPct val="90000"/>
              </a:lnSpc>
              <a:defRPr/>
            </a:pPr>
            <a:r>
              <a:rPr lang="en-US" sz="4000" b="1" dirty="0" smtClean="0">
                <a:solidFill>
                  <a:prstClr val="black">
                    <a:lumMod val="95000"/>
                    <a:lumOff val="5000"/>
                  </a:prstClr>
                </a:solidFill>
                <a:latin typeface="Times New Roman" pitchFamily="18" charset="0"/>
                <a:cs typeface="Times New Roman" pitchFamily="18" charset="0"/>
              </a:rPr>
              <a:t>Definitions</a:t>
            </a:r>
            <a:endParaRPr lang="en-US" sz="4000" b="1" dirty="0">
              <a:solidFill>
                <a:prstClr val="black">
                  <a:lumMod val="95000"/>
                  <a:lumOff val="5000"/>
                </a:prstClr>
              </a:solidFill>
              <a:latin typeface="Times New Roman" pitchFamily="18" charset="0"/>
              <a:cs typeface="Times New Roman" pitchFamily="18" charset="0"/>
            </a:endParaRPr>
          </a:p>
        </p:txBody>
      </p:sp>
      <p:sp>
        <p:nvSpPr>
          <p:cNvPr id="200708" name="Slide Number Placeholder 3"/>
          <p:cNvSpPr>
            <a:spLocks noGrp="1"/>
          </p:cNvSpPr>
          <p:nvPr>
            <p:ph type="sldNum" sz="quarter" idx="12"/>
          </p:nvPr>
        </p:nvSpPr>
        <p:spPr bwMode="auto">
          <a:noFill/>
          <a:ln>
            <a:miter lim="800000"/>
            <a:headEnd/>
            <a:tailEnd/>
          </a:ln>
        </p:spPr>
        <p:txBody>
          <a:bodyPr/>
          <a:lstStyle/>
          <a:p>
            <a:fld id="{47D1F901-399C-4ABE-8708-317F327A439B}" type="slidenum">
              <a:rPr lang="en-US"/>
              <a:pPr/>
              <a:t>18</a:t>
            </a:fld>
            <a:endParaRPr lang="en-US"/>
          </a:p>
        </p:txBody>
      </p:sp>
      <p:pic>
        <p:nvPicPr>
          <p:cNvPr id="6" name="Picture 37" descr="Picture1"/>
          <p:cNvPicPr>
            <a:picLocks noChangeAspect="1" noChangeArrowheads="1"/>
          </p:cNvPicPr>
          <p:nvPr/>
        </p:nvPicPr>
        <p:blipFill>
          <a:blip r:embed="rId3" cstate="print"/>
          <a:srcRect/>
          <a:stretch>
            <a:fillRect/>
          </a:stretch>
        </p:blipFill>
        <p:spPr bwMode="auto">
          <a:xfrm>
            <a:off x="0" y="6330462"/>
            <a:ext cx="762000" cy="527538"/>
          </a:xfrm>
          <a:prstGeom prst="rect">
            <a:avLst/>
          </a:prstGeom>
          <a:noFill/>
          <a:ln w="9525">
            <a:noFill/>
            <a:miter lim="800000"/>
            <a:headEnd/>
            <a:tailEnd/>
          </a:ln>
        </p:spPr>
      </p:pic>
    </p:spTree>
    <p:extLst>
      <p:ext uri="{BB962C8B-B14F-4D97-AF65-F5344CB8AC3E}">
        <p14:creationId xmlns:p14="http://schemas.microsoft.com/office/powerpoint/2010/main" val="37267071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7000"/>
            <a:lum/>
          </a:blip>
          <a:srcRect/>
          <a:stretch>
            <a:fillRect l="-12000" r="-12000"/>
          </a:stretch>
        </a:blip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2895600"/>
            <a:ext cx="8229600" cy="1143000"/>
          </a:xfrm>
        </p:spPr>
        <p:txBody>
          <a:bodyPr/>
          <a:lstStyle/>
          <a:p>
            <a:pPr lvl="0" eaLnBrk="1" hangingPunct="1">
              <a:lnSpc>
                <a:spcPct val="150000"/>
              </a:lnSpc>
              <a:spcBef>
                <a:spcPct val="50000"/>
              </a:spcBef>
              <a:buClr>
                <a:srgbClr val="0033CC"/>
              </a:buClr>
            </a:pPr>
            <a:r>
              <a:rPr lang="en-US" sz="2200" b="1" dirty="0" smtClean="0">
                <a:solidFill>
                  <a:prstClr val="black"/>
                </a:solidFill>
                <a:latin typeface="Times New Roman" pitchFamily="18" charset="0"/>
                <a:ea typeface="ＭＳ Ｐゴシック" charset="-128"/>
                <a:cs typeface="Times New Roman" pitchFamily="18" charset="0"/>
              </a:rPr>
              <a:t>DIVERSIFIED IFCs</a:t>
            </a:r>
            <a:br>
              <a:rPr lang="en-US" sz="2200" b="1" dirty="0" smtClean="0">
                <a:solidFill>
                  <a:prstClr val="black"/>
                </a:solidFill>
                <a:latin typeface="Times New Roman" pitchFamily="18" charset="0"/>
                <a:ea typeface="ＭＳ Ｐゴシック" charset="-128"/>
                <a:cs typeface="Times New Roman" pitchFamily="18" charset="0"/>
              </a:rPr>
            </a:br>
            <a:endParaRPr lang="en-US" sz="2200" b="1" dirty="0">
              <a:solidFill>
                <a:prstClr val="black"/>
              </a:solidFill>
              <a:latin typeface="Times New Roman" pitchFamily="18" charset="0"/>
              <a:ea typeface="ＭＳ Ｐゴシック" charset="-128"/>
              <a:cs typeface="Times New Roman" pitchFamily="18" charset="0"/>
            </a:endParaRPr>
          </a:p>
        </p:txBody>
      </p:sp>
      <p:sp>
        <p:nvSpPr>
          <p:cNvPr id="15363"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C3F271E-A035-4141-B5E2-096AE07A659C}" type="slidenum">
              <a:rPr lang="en-US" sz="1200" smtClean="0">
                <a:solidFill>
                  <a:srgbClr val="898989"/>
                </a:solidFill>
                <a:latin typeface="Arial" panose="020B0604020202020204" pitchFamily="34" charset="0"/>
              </a:rPr>
              <a:pPr>
                <a:spcBef>
                  <a:spcPct val="0"/>
                </a:spcBef>
                <a:buFontTx/>
                <a:buNone/>
              </a:pPr>
              <a:t>19</a:t>
            </a:fld>
            <a:endParaRPr lang="en-US" sz="1200" smtClean="0">
              <a:solidFill>
                <a:srgbClr val="898989"/>
              </a:solidFill>
              <a:latin typeface="Arial" panose="020B0604020202020204" pitchFamily="34" charset="0"/>
            </a:endParaRPr>
          </a:p>
        </p:txBody>
      </p:sp>
    </p:spTree>
    <p:extLst>
      <p:ext uri="{BB962C8B-B14F-4D97-AF65-F5344CB8AC3E}">
        <p14:creationId xmlns:p14="http://schemas.microsoft.com/office/powerpoint/2010/main" val="582504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stretch>
            <a:fillRect t="-1000" b="-1000"/>
          </a:stretch>
        </a:blipFill>
        <a:effectLst/>
      </p:bgPr>
    </p:bg>
    <p:spTree>
      <p:nvGrpSpPr>
        <p:cNvPr id="1" name=""/>
        <p:cNvGrpSpPr/>
        <p:nvPr/>
      </p:nvGrpSpPr>
      <p:grpSpPr>
        <a:xfrm>
          <a:off x="0" y="0"/>
          <a:ext cx="0" cy="0"/>
          <a:chOff x="0" y="0"/>
          <a:chExt cx="0" cy="0"/>
        </a:xfrm>
      </p:grpSpPr>
      <p:sp>
        <p:nvSpPr>
          <p:cNvPr id="10242" name="Rectangle 5" descr="OCT_6644"/>
          <p:cNvSpPr>
            <a:spLocks noChangeArrowheads="1"/>
          </p:cNvSpPr>
          <p:nvPr/>
        </p:nvSpPr>
        <p:spPr bwMode="auto">
          <a:xfrm>
            <a:off x="2362200" y="4267200"/>
            <a:ext cx="2209800" cy="1981200"/>
          </a:xfrm>
          <a:prstGeom prst="rect">
            <a:avLst/>
          </a:prstGeom>
          <a:blipFill dpi="0" rotWithShape="1">
            <a:blip r:embed="rId3">
              <a:alphaModFix amt="60000"/>
            </a:blip>
            <a:srcRect/>
            <a:stretch>
              <a:fillRect/>
            </a:stretch>
          </a:blipFill>
          <a:ln w="9525">
            <a:noFill/>
            <a:miter lim="800000"/>
            <a:headEnd/>
            <a:tailEnd/>
          </a:ln>
        </p:spPr>
        <p:txBody>
          <a:bodyPr wrap="none" anchor="ctr"/>
          <a:lstStyle/>
          <a:p>
            <a:endParaRPr lang="en-US">
              <a:latin typeface="Calibri" pitchFamily="34" charset="0"/>
            </a:endParaRPr>
          </a:p>
        </p:txBody>
      </p:sp>
      <p:sp>
        <p:nvSpPr>
          <p:cNvPr id="10243" name="Rectangle 6" descr="DSC_4291"/>
          <p:cNvSpPr>
            <a:spLocks noChangeArrowheads="1"/>
          </p:cNvSpPr>
          <p:nvPr/>
        </p:nvSpPr>
        <p:spPr bwMode="auto">
          <a:xfrm>
            <a:off x="6934200" y="4267200"/>
            <a:ext cx="2209800" cy="1981200"/>
          </a:xfrm>
          <a:prstGeom prst="rect">
            <a:avLst/>
          </a:prstGeom>
          <a:blipFill dpi="0" rotWithShape="1">
            <a:blip r:embed="rId4">
              <a:alphaModFix amt="60000"/>
            </a:blip>
            <a:srcRect/>
            <a:stretch>
              <a:fillRect/>
            </a:stretch>
          </a:blipFill>
          <a:ln w="9525">
            <a:noFill/>
            <a:miter lim="800000"/>
            <a:headEnd/>
            <a:tailEnd/>
          </a:ln>
        </p:spPr>
        <p:txBody>
          <a:bodyPr wrap="none" anchor="ctr"/>
          <a:lstStyle/>
          <a:p>
            <a:endParaRPr lang="en-US">
              <a:latin typeface="Calibri" pitchFamily="34" charset="0"/>
            </a:endParaRPr>
          </a:p>
        </p:txBody>
      </p:sp>
      <p:pic>
        <p:nvPicPr>
          <p:cNvPr id="10244" name="Picture 37" descr="Picture1"/>
          <p:cNvPicPr>
            <a:picLocks noChangeAspect="1" noChangeArrowheads="1"/>
          </p:cNvPicPr>
          <p:nvPr/>
        </p:nvPicPr>
        <p:blipFill>
          <a:blip r:embed="rId5"/>
          <a:srcRect/>
          <a:stretch>
            <a:fillRect/>
          </a:stretch>
        </p:blipFill>
        <p:spPr bwMode="auto">
          <a:xfrm>
            <a:off x="152400" y="228600"/>
            <a:ext cx="838200" cy="580292"/>
          </a:xfrm>
          <a:prstGeom prst="rect">
            <a:avLst/>
          </a:prstGeom>
          <a:noFill/>
          <a:ln w="9525">
            <a:noFill/>
            <a:miter lim="800000"/>
            <a:headEnd/>
            <a:tailEnd/>
          </a:ln>
        </p:spPr>
      </p:pic>
      <p:sp>
        <p:nvSpPr>
          <p:cNvPr id="10245" name="Rectangle 9" descr="DSC_7439"/>
          <p:cNvSpPr>
            <a:spLocks noChangeArrowheads="1"/>
          </p:cNvSpPr>
          <p:nvPr/>
        </p:nvSpPr>
        <p:spPr bwMode="auto">
          <a:xfrm>
            <a:off x="0" y="4267200"/>
            <a:ext cx="2286000" cy="2057400"/>
          </a:xfrm>
          <a:prstGeom prst="rect">
            <a:avLst/>
          </a:prstGeom>
          <a:blipFill dpi="0" rotWithShape="1">
            <a:blip r:embed="rId6">
              <a:alphaModFix amt="53000"/>
            </a:blip>
            <a:srcRect/>
            <a:stretch>
              <a:fillRect/>
            </a:stretch>
          </a:blipFill>
          <a:ln w="9525">
            <a:noFill/>
            <a:miter lim="800000"/>
            <a:headEnd/>
            <a:tailEnd/>
          </a:ln>
        </p:spPr>
        <p:txBody>
          <a:bodyPr wrap="none" anchor="ctr"/>
          <a:lstStyle/>
          <a:p>
            <a:endParaRPr lang="en-US"/>
          </a:p>
        </p:txBody>
      </p:sp>
      <p:sp>
        <p:nvSpPr>
          <p:cNvPr id="10246" name="Rectangle 10" descr="DSCF0012r"/>
          <p:cNvSpPr>
            <a:spLocks noChangeArrowheads="1"/>
          </p:cNvSpPr>
          <p:nvPr/>
        </p:nvSpPr>
        <p:spPr bwMode="auto">
          <a:xfrm>
            <a:off x="4648200" y="4267200"/>
            <a:ext cx="2209800" cy="1981200"/>
          </a:xfrm>
          <a:prstGeom prst="rect">
            <a:avLst/>
          </a:prstGeom>
          <a:blipFill dpi="0" rotWithShape="1">
            <a:blip r:embed="rId7">
              <a:alphaModFix amt="53000"/>
            </a:blip>
            <a:srcRect/>
            <a:stretch>
              <a:fillRect/>
            </a:stretch>
          </a:blipFill>
          <a:ln w="9525">
            <a:noFill/>
            <a:miter lim="800000"/>
            <a:headEnd/>
            <a:tailEnd/>
          </a:ln>
        </p:spPr>
        <p:txBody>
          <a:bodyPr wrap="none" anchor="ctr"/>
          <a:lstStyle/>
          <a:p>
            <a:endParaRPr lang="en-US"/>
          </a:p>
        </p:txBody>
      </p:sp>
      <p:sp>
        <p:nvSpPr>
          <p:cNvPr id="10247" name="Title 2"/>
          <p:cNvSpPr>
            <a:spLocks noGrp="1"/>
          </p:cNvSpPr>
          <p:nvPr>
            <p:ph type="ctrTitle"/>
          </p:nvPr>
        </p:nvSpPr>
        <p:spPr>
          <a:xfrm>
            <a:off x="266700" y="1120774"/>
            <a:ext cx="8267700" cy="1470025"/>
          </a:xfrm>
        </p:spPr>
        <p:txBody>
          <a:bodyPr/>
          <a:lstStyle/>
          <a:p>
            <a:pPr algn="l"/>
            <a:r>
              <a:rPr lang="en-US" sz="3600" b="1" dirty="0" smtClean="0"/>
              <a:t>Promoting Financial Literacy and Young Talent Competition (YTC) 2016</a:t>
            </a:r>
            <a:br>
              <a:rPr lang="en-US" sz="3600" b="1" dirty="0" smtClean="0"/>
            </a:br>
            <a:r>
              <a:rPr lang="en-US" sz="3600" b="1" dirty="0" smtClean="0"/>
              <a:t>Briefing session </a:t>
            </a:r>
          </a:p>
        </p:txBody>
      </p:sp>
      <p:sp>
        <p:nvSpPr>
          <p:cNvPr id="4" name="Subtitle 3"/>
          <p:cNvSpPr>
            <a:spLocks noGrp="1"/>
          </p:cNvSpPr>
          <p:nvPr>
            <p:ph type="subTitle" idx="1"/>
          </p:nvPr>
        </p:nvSpPr>
        <p:spPr>
          <a:xfrm>
            <a:off x="990600" y="2485293"/>
            <a:ext cx="8077200" cy="1454150"/>
          </a:xfrm>
        </p:spPr>
        <p:txBody>
          <a:bodyPr/>
          <a:lstStyle/>
          <a:p>
            <a:pPr algn="r">
              <a:defRPr/>
            </a:pPr>
            <a:r>
              <a:rPr lang="en-GB" sz="2000" dirty="0" smtClean="0"/>
              <a:t>Presented by: Amit </a:t>
            </a:r>
            <a:r>
              <a:rPr lang="en-GB" sz="2000" dirty="0" err="1" smtClean="0"/>
              <a:t>Ramjeet</a:t>
            </a:r>
            <a:endParaRPr lang="en-GB" sz="2000" dirty="0" smtClean="0"/>
          </a:p>
          <a:p>
            <a:pPr algn="r">
              <a:defRPr/>
            </a:pPr>
            <a:r>
              <a:rPr lang="en-GB" sz="2000" dirty="0" smtClean="0"/>
              <a:t>                   	</a:t>
            </a:r>
            <a:endParaRPr lang="en-US" sz="2000" dirty="0" smtClean="0"/>
          </a:p>
          <a:p>
            <a:pPr algn="r">
              <a:defRPr/>
            </a:pPr>
            <a:r>
              <a:rPr lang="en-US" sz="2000" dirty="0" smtClean="0"/>
              <a:t>		Policy – Financial Literacy, Consumer Awareness and Complaints Handling</a:t>
            </a:r>
            <a:endParaRPr lang="en-GB" dirty="0" smtClean="0"/>
          </a:p>
          <a:p>
            <a:pPr algn="r">
              <a:defRPr/>
            </a:pPr>
            <a:r>
              <a:rPr lang="en-GB" sz="2000" dirty="0" smtClean="0"/>
              <a:t>Date: 10 May 2016</a:t>
            </a:r>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ext Box 18"/>
          <p:cNvSpPr txBox="1">
            <a:spLocks noChangeArrowheads="1"/>
          </p:cNvSpPr>
          <p:nvPr/>
        </p:nvSpPr>
        <p:spPr bwMode="auto">
          <a:xfrm>
            <a:off x="381000" y="955961"/>
            <a:ext cx="8115300" cy="6432530"/>
          </a:xfrm>
          <a:prstGeom prst="rect">
            <a:avLst/>
          </a:prstGeom>
          <a:noFill/>
          <a:ln w="9525">
            <a:noFill/>
            <a:miter lim="800000"/>
            <a:headEnd/>
            <a:tailEnd/>
          </a:ln>
        </p:spPr>
        <p:txBody>
          <a:bodyPr wrap="square">
            <a:spAutoFit/>
          </a:bodyPr>
          <a:lstStyle/>
          <a:p>
            <a:pPr marL="285750" indent="-285750" algn="just">
              <a:buFont typeface="Arial" panose="020B0604020202020204" pitchFamily="34" charset="0"/>
              <a:buChar char="•"/>
            </a:pPr>
            <a:r>
              <a:rPr lang="en-US" sz="2800" dirty="0">
                <a:solidFill>
                  <a:prstClr val="black"/>
                </a:solidFill>
                <a:latin typeface="Times New Roman" panose="02020603050405020304" pitchFamily="18" charset="0"/>
                <a:ea typeface="ＭＳ Ｐゴシック" charset="-128"/>
                <a:cs typeface="Times New Roman" panose="02020603050405020304" pitchFamily="18" charset="0"/>
              </a:rPr>
              <a:t>London and New York </a:t>
            </a:r>
            <a:r>
              <a:rPr lang="en-US" sz="2800" dirty="0" smtClean="0">
                <a:solidFill>
                  <a:prstClr val="black"/>
                </a:solidFill>
                <a:latin typeface="Times New Roman" panose="02020603050405020304" pitchFamily="18" charset="0"/>
                <a:ea typeface="ＭＳ Ｐゴシック" charset="-128"/>
                <a:cs typeface="Times New Roman" panose="02020603050405020304" pitchFamily="18" charset="0"/>
              </a:rPr>
              <a:t>are the top two IFCs in the world, followed by Singapore, Hong Kong and Tokyo;</a:t>
            </a:r>
          </a:p>
          <a:p>
            <a:pPr algn="just"/>
            <a:endParaRPr lang="en-US" sz="2800" dirty="0" smtClean="0">
              <a:solidFill>
                <a:prstClr val="black"/>
              </a:solidFill>
              <a:latin typeface="Times New Roman" panose="02020603050405020304" pitchFamily="18" charset="0"/>
              <a:ea typeface="ＭＳ Ｐゴシック" charset="-128"/>
              <a:cs typeface="Times New Roman" panose="02020603050405020304" pitchFamily="18" charset="0"/>
            </a:endParaRPr>
          </a:p>
          <a:p>
            <a:pPr marL="285750" indent="-285750" algn="just">
              <a:buFont typeface="Arial" panose="020B0604020202020204" pitchFamily="34" charset="0"/>
              <a:buChar char="•"/>
            </a:pPr>
            <a:r>
              <a:rPr lang="en-US" sz="2800" dirty="0">
                <a:solidFill>
                  <a:prstClr val="black"/>
                </a:solidFill>
                <a:latin typeface="Times New Roman" panose="02020603050405020304" pitchFamily="18" charset="0"/>
                <a:ea typeface="ＭＳ Ｐゴシック" charset="-128"/>
                <a:cs typeface="Times New Roman" panose="02020603050405020304" pitchFamily="18" charset="0"/>
              </a:rPr>
              <a:t>The top financial centres of the world are all well developed, sophisticated and cosmopolitan cities in their own </a:t>
            </a:r>
            <a:r>
              <a:rPr lang="en-US" sz="2800" dirty="0" smtClean="0">
                <a:solidFill>
                  <a:prstClr val="black"/>
                </a:solidFill>
                <a:latin typeface="Times New Roman" panose="02020603050405020304" pitchFamily="18" charset="0"/>
                <a:ea typeface="ＭＳ Ｐゴシック" charset="-128"/>
                <a:cs typeface="Times New Roman" panose="02020603050405020304" pitchFamily="18" charset="0"/>
              </a:rPr>
              <a:t>right;</a:t>
            </a:r>
          </a:p>
          <a:p>
            <a:pPr algn="just"/>
            <a:endParaRPr lang="en-US" sz="2800" dirty="0" smtClean="0">
              <a:solidFill>
                <a:prstClr val="black"/>
              </a:solidFill>
              <a:latin typeface="Times New Roman" panose="02020603050405020304" pitchFamily="18" charset="0"/>
              <a:ea typeface="ＭＳ Ｐゴシック" charset="-128"/>
              <a:cs typeface="Times New Roman" panose="02020603050405020304" pitchFamily="18" charset="0"/>
            </a:endParaRPr>
          </a:p>
          <a:p>
            <a:pPr marL="285750" indent="-285750" algn="just">
              <a:buFont typeface="Arial" panose="020B0604020202020204" pitchFamily="34" charset="0"/>
              <a:buChar char="•"/>
            </a:pPr>
            <a:r>
              <a:rPr lang="en-US" sz="2800" dirty="0" smtClean="0">
                <a:solidFill>
                  <a:prstClr val="black"/>
                </a:solidFill>
                <a:latin typeface="Times New Roman" panose="02020603050405020304" pitchFamily="18" charset="0"/>
                <a:ea typeface="ＭＳ Ｐゴシック" charset="-128"/>
                <a:cs typeface="Times New Roman" panose="02020603050405020304" pitchFamily="18" charset="0"/>
              </a:rPr>
              <a:t>London has the best financial sector development in the world;</a:t>
            </a:r>
          </a:p>
          <a:p>
            <a:pPr algn="just"/>
            <a:endParaRPr lang="en-US" sz="2800" dirty="0" smtClean="0">
              <a:solidFill>
                <a:prstClr val="black"/>
              </a:solidFill>
              <a:latin typeface="Times New Roman" panose="02020603050405020304" pitchFamily="18" charset="0"/>
              <a:ea typeface="ＭＳ Ｐゴシック" charset="-128"/>
              <a:cs typeface="Times New Roman" panose="02020603050405020304" pitchFamily="18" charset="0"/>
            </a:endParaRPr>
          </a:p>
          <a:p>
            <a:pPr marL="285750" indent="-285750" algn="just">
              <a:buFont typeface="Arial" panose="020B0604020202020204" pitchFamily="34" charset="0"/>
              <a:buChar char="•"/>
            </a:pPr>
            <a:r>
              <a:rPr lang="en-US" sz="2800" dirty="0" smtClean="0">
                <a:solidFill>
                  <a:prstClr val="black"/>
                </a:solidFill>
                <a:latin typeface="Times New Roman" panose="02020603050405020304" pitchFamily="18" charset="0"/>
                <a:ea typeface="ＭＳ Ｐゴシック" charset="-128"/>
                <a:cs typeface="Times New Roman" panose="02020603050405020304" pitchFamily="18" charset="0"/>
              </a:rPr>
              <a:t>Tokyo, Hong Kong and Singapore have excellent access to international financial markets;</a:t>
            </a:r>
          </a:p>
          <a:p>
            <a:pPr marL="285750" indent="-285750" algn="just">
              <a:buFont typeface="Arial" panose="020B0604020202020204" pitchFamily="34" charset="0"/>
              <a:buChar char="•"/>
            </a:pPr>
            <a:endParaRPr lang="en-US" sz="2400" dirty="0">
              <a:solidFill>
                <a:prstClr val="black"/>
              </a:solidFill>
              <a:latin typeface="Times New Roman" panose="02020603050405020304" pitchFamily="18" charset="0"/>
              <a:ea typeface="ＭＳ Ｐゴシック" charset="-128"/>
              <a:cs typeface="Times New Roman" panose="02020603050405020304" pitchFamily="18" charset="0"/>
            </a:endParaRPr>
          </a:p>
          <a:p>
            <a:pPr marL="285750" indent="-285750" algn="just">
              <a:buFont typeface="Arial" panose="020B0604020202020204" pitchFamily="34" charset="0"/>
              <a:buChar char="•"/>
            </a:pPr>
            <a:endParaRPr lang="en-GB" sz="2400" b="1" dirty="0">
              <a:solidFill>
                <a:prstClr val="black"/>
              </a:solidFill>
              <a:latin typeface="Times New Roman" pitchFamily="18" charset="0"/>
              <a:cs typeface="Times New Roman" pitchFamily="18" charset="0"/>
            </a:endParaRPr>
          </a:p>
        </p:txBody>
      </p:sp>
      <p:sp>
        <p:nvSpPr>
          <p:cNvPr id="5" name="Rectangle 4"/>
          <p:cNvSpPr>
            <a:spLocks noChangeArrowheads="1"/>
          </p:cNvSpPr>
          <p:nvPr/>
        </p:nvSpPr>
        <p:spPr bwMode="auto">
          <a:xfrm>
            <a:off x="76200" y="152400"/>
            <a:ext cx="8458200" cy="838200"/>
          </a:xfrm>
          <a:prstGeom prst="rect">
            <a:avLst/>
          </a:prstGeom>
          <a:noFill/>
          <a:ln w="6350" cap="rnd">
            <a:noFill/>
            <a:prstDash val="sysDot"/>
            <a:miter lim="800000"/>
            <a:headEnd/>
            <a:tailEnd/>
          </a:ln>
        </p:spPr>
        <p:txBody>
          <a:bodyPr wrap="none" anchor="ctr"/>
          <a:lstStyle/>
          <a:p>
            <a:pPr>
              <a:lnSpc>
                <a:spcPct val="90000"/>
              </a:lnSpc>
              <a:defRPr/>
            </a:pPr>
            <a:r>
              <a:rPr lang="en-US" sz="4000" b="1" dirty="0" smtClean="0">
                <a:solidFill>
                  <a:prstClr val="black">
                    <a:lumMod val="95000"/>
                    <a:lumOff val="5000"/>
                  </a:prstClr>
                </a:solidFill>
                <a:latin typeface="Times New Roman" pitchFamily="18" charset="0"/>
                <a:cs typeface="Times New Roman" pitchFamily="18" charset="0"/>
              </a:rPr>
              <a:t>Examples of Diversified IFCs (1)</a:t>
            </a:r>
            <a:endParaRPr lang="en-US" sz="4000" b="1" dirty="0">
              <a:solidFill>
                <a:prstClr val="black">
                  <a:lumMod val="95000"/>
                  <a:lumOff val="5000"/>
                </a:prstClr>
              </a:solidFill>
              <a:latin typeface="Times New Roman" pitchFamily="18" charset="0"/>
              <a:cs typeface="Times New Roman" pitchFamily="18" charset="0"/>
            </a:endParaRPr>
          </a:p>
        </p:txBody>
      </p:sp>
      <p:sp>
        <p:nvSpPr>
          <p:cNvPr id="200708" name="Slide Number Placeholder 3"/>
          <p:cNvSpPr>
            <a:spLocks noGrp="1"/>
          </p:cNvSpPr>
          <p:nvPr>
            <p:ph type="sldNum" sz="quarter" idx="12"/>
          </p:nvPr>
        </p:nvSpPr>
        <p:spPr bwMode="auto">
          <a:noFill/>
          <a:ln>
            <a:miter lim="800000"/>
            <a:headEnd/>
            <a:tailEnd/>
          </a:ln>
        </p:spPr>
        <p:txBody>
          <a:bodyPr/>
          <a:lstStyle/>
          <a:p>
            <a:fld id="{47D1F901-399C-4ABE-8708-317F327A439B}" type="slidenum">
              <a:rPr lang="en-US"/>
              <a:pPr/>
              <a:t>20</a:t>
            </a:fld>
            <a:endParaRPr lang="en-US"/>
          </a:p>
        </p:txBody>
      </p:sp>
      <p:pic>
        <p:nvPicPr>
          <p:cNvPr id="6" name="Picture 37" descr="Picture1"/>
          <p:cNvPicPr>
            <a:picLocks noChangeAspect="1" noChangeArrowheads="1"/>
          </p:cNvPicPr>
          <p:nvPr/>
        </p:nvPicPr>
        <p:blipFill>
          <a:blip r:embed="rId3" cstate="print"/>
          <a:srcRect/>
          <a:stretch>
            <a:fillRect/>
          </a:stretch>
        </p:blipFill>
        <p:spPr bwMode="auto">
          <a:xfrm>
            <a:off x="0" y="6330462"/>
            <a:ext cx="762000" cy="527538"/>
          </a:xfrm>
          <a:prstGeom prst="rect">
            <a:avLst/>
          </a:prstGeom>
          <a:noFill/>
          <a:ln w="9525">
            <a:noFill/>
            <a:miter lim="800000"/>
            <a:headEnd/>
            <a:tailEnd/>
          </a:ln>
        </p:spPr>
      </p:pic>
    </p:spTree>
    <p:extLst>
      <p:ext uri="{BB962C8B-B14F-4D97-AF65-F5344CB8AC3E}">
        <p14:creationId xmlns:p14="http://schemas.microsoft.com/office/powerpoint/2010/main" val="15330440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ext Box 18"/>
          <p:cNvSpPr txBox="1">
            <a:spLocks noChangeArrowheads="1"/>
          </p:cNvSpPr>
          <p:nvPr/>
        </p:nvSpPr>
        <p:spPr bwMode="auto">
          <a:xfrm>
            <a:off x="381000" y="955961"/>
            <a:ext cx="8115300" cy="5139869"/>
          </a:xfrm>
          <a:prstGeom prst="rect">
            <a:avLst/>
          </a:prstGeom>
          <a:noFill/>
          <a:ln w="9525">
            <a:noFill/>
            <a:miter lim="800000"/>
            <a:headEnd/>
            <a:tailEnd/>
          </a:ln>
        </p:spPr>
        <p:txBody>
          <a:bodyPr wrap="square">
            <a:spAutoFit/>
          </a:bodyPr>
          <a:lstStyle/>
          <a:p>
            <a:pPr marL="285750" indent="-285750" algn="just">
              <a:buFont typeface="Arial" panose="020B0604020202020204" pitchFamily="34" charset="0"/>
              <a:buChar char="•"/>
            </a:pPr>
            <a:endParaRPr lang="en-US" sz="2800" dirty="0" smtClean="0">
              <a:solidFill>
                <a:prstClr val="black"/>
              </a:solidFill>
              <a:latin typeface="Times New Roman" panose="02020603050405020304" pitchFamily="18" charset="0"/>
              <a:ea typeface="ＭＳ Ｐゴシック" charset="-128"/>
              <a:cs typeface="Times New Roman" panose="02020603050405020304" pitchFamily="18" charset="0"/>
            </a:endParaRPr>
          </a:p>
          <a:p>
            <a:pPr marL="285750" indent="-285750" algn="just">
              <a:buFont typeface="Arial" panose="020B0604020202020204" pitchFamily="34" charset="0"/>
              <a:buChar char="•"/>
            </a:pPr>
            <a:r>
              <a:rPr lang="en-US" sz="2800" dirty="0" smtClean="0">
                <a:solidFill>
                  <a:prstClr val="black"/>
                </a:solidFill>
                <a:latin typeface="Times New Roman" panose="02020603050405020304" pitchFamily="18" charset="0"/>
                <a:ea typeface="ＭＳ Ｐゴシック" charset="-128"/>
                <a:cs typeface="Times New Roman" panose="02020603050405020304" pitchFamily="18" charset="0"/>
              </a:rPr>
              <a:t>Hong Kong is a highly diversified financial centre with its strengths in equities and banks;</a:t>
            </a:r>
          </a:p>
          <a:p>
            <a:pPr algn="just"/>
            <a:endParaRPr lang="en-US" sz="2800" dirty="0" smtClean="0">
              <a:solidFill>
                <a:prstClr val="black"/>
              </a:solidFill>
              <a:latin typeface="Times New Roman" panose="02020603050405020304" pitchFamily="18" charset="0"/>
              <a:ea typeface="ＭＳ Ｐゴシック" charset="-128"/>
              <a:cs typeface="Times New Roman" panose="02020603050405020304" pitchFamily="18" charset="0"/>
            </a:endParaRPr>
          </a:p>
          <a:p>
            <a:pPr marL="285750" indent="-285750" algn="just">
              <a:buFont typeface="Arial" panose="020B0604020202020204" pitchFamily="34" charset="0"/>
              <a:buChar char="•"/>
            </a:pPr>
            <a:r>
              <a:rPr lang="en-US" sz="2800" dirty="0" smtClean="0">
                <a:solidFill>
                  <a:prstClr val="black"/>
                </a:solidFill>
                <a:latin typeface="Times New Roman" panose="02020603050405020304" pitchFamily="18" charset="0"/>
                <a:ea typeface="ＭＳ Ｐゴシック" charset="-128"/>
                <a:cs typeface="Times New Roman" panose="02020603050405020304" pitchFamily="18" charset="0"/>
              </a:rPr>
              <a:t>Singapore is very strong in foreign exchange markets and OTC derivatives;</a:t>
            </a:r>
          </a:p>
          <a:p>
            <a:pPr algn="just"/>
            <a:endParaRPr lang="en-US" sz="2800" dirty="0" smtClean="0">
              <a:solidFill>
                <a:prstClr val="black"/>
              </a:solidFill>
              <a:latin typeface="Times New Roman" panose="02020603050405020304" pitchFamily="18" charset="0"/>
              <a:ea typeface="ＭＳ Ｐゴシック" charset="-128"/>
              <a:cs typeface="Times New Roman" panose="02020603050405020304" pitchFamily="18" charset="0"/>
            </a:endParaRPr>
          </a:p>
          <a:p>
            <a:pPr marL="285750" indent="-285750" algn="just">
              <a:buFont typeface="Arial" panose="020B0604020202020204" pitchFamily="34" charset="0"/>
              <a:buChar char="•"/>
            </a:pPr>
            <a:r>
              <a:rPr lang="en-US" sz="2800" dirty="0" smtClean="0">
                <a:solidFill>
                  <a:prstClr val="black"/>
                </a:solidFill>
                <a:latin typeface="Times New Roman" panose="02020603050405020304" pitchFamily="18" charset="0"/>
                <a:ea typeface="ＭＳ Ｐゴシック" charset="-128"/>
                <a:cs typeface="Times New Roman" panose="02020603050405020304" pitchFamily="18" charset="0"/>
              </a:rPr>
              <a:t>Tokyo has the largest stock exchange, foreign exchange and derivatives turnovers in the Asia-Pacific region;</a:t>
            </a:r>
          </a:p>
          <a:p>
            <a:pPr marL="285750" indent="-285750" algn="just">
              <a:buFont typeface="Arial" panose="020B0604020202020204" pitchFamily="34" charset="0"/>
              <a:buChar char="•"/>
            </a:pPr>
            <a:endParaRPr lang="en-US" sz="2400" dirty="0">
              <a:solidFill>
                <a:prstClr val="black"/>
              </a:solidFill>
              <a:latin typeface="Times New Roman" panose="02020603050405020304" pitchFamily="18" charset="0"/>
              <a:ea typeface="ＭＳ Ｐゴシック" charset="-128"/>
              <a:cs typeface="Times New Roman" panose="02020603050405020304" pitchFamily="18" charset="0"/>
            </a:endParaRPr>
          </a:p>
          <a:p>
            <a:pPr marL="285750" indent="-285750" algn="just">
              <a:buFont typeface="Arial" panose="020B0604020202020204" pitchFamily="34" charset="0"/>
              <a:buChar char="•"/>
            </a:pPr>
            <a:endParaRPr lang="en-GB" sz="2400" b="1" dirty="0">
              <a:solidFill>
                <a:prstClr val="black"/>
              </a:solidFill>
              <a:latin typeface="Times New Roman" pitchFamily="18" charset="0"/>
              <a:cs typeface="Times New Roman" pitchFamily="18" charset="0"/>
            </a:endParaRPr>
          </a:p>
        </p:txBody>
      </p:sp>
      <p:sp>
        <p:nvSpPr>
          <p:cNvPr id="5" name="Rectangle 4"/>
          <p:cNvSpPr>
            <a:spLocks noChangeArrowheads="1"/>
          </p:cNvSpPr>
          <p:nvPr/>
        </p:nvSpPr>
        <p:spPr bwMode="auto">
          <a:xfrm>
            <a:off x="76200" y="152400"/>
            <a:ext cx="8458200" cy="838200"/>
          </a:xfrm>
          <a:prstGeom prst="rect">
            <a:avLst/>
          </a:prstGeom>
          <a:noFill/>
          <a:ln w="6350" cap="rnd">
            <a:noFill/>
            <a:prstDash val="sysDot"/>
            <a:miter lim="800000"/>
            <a:headEnd/>
            <a:tailEnd/>
          </a:ln>
        </p:spPr>
        <p:txBody>
          <a:bodyPr wrap="none" anchor="ctr"/>
          <a:lstStyle/>
          <a:p>
            <a:pPr>
              <a:lnSpc>
                <a:spcPct val="90000"/>
              </a:lnSpc>
              <a:defRPr/>
            </a:pPr>
            <a:r>
              <a:rPr lang="en-US" sz="4000" b="1" dirty="0" smtClean="0">
                <a:solidFill>
                  <a:prstClr val="black">
                    <a:lumMod val="95000"/>
                    <a:lumOff val="5000"/>
                  </a:prstClr>
                </a:solidFill>
                <a:latin typeface="Times New Roman" pitchFamily="18" charset="0"/>
                <a:cs typeface="Times New Roman" pitchFamily="18" charset="0"/>
              </a:rPr>
              <a:t>Examples of Diversified IFCs (2)</a:t>
            </a:r>
            <a:endParaRPr lang="en-US" sz="4000" b="1" dirty="0">
              <a:solidFill>
                <a:prstClr val="black">
                  <a:lumMod val="95000"/>
                  <a:lumOff val="5000"/>
                </a:prstClr>
              </a:solidFill>
              <a:latin typeface="Times New Roman" pitchFamily="18" charset="0"/>
              <a:cs typeface="Times New Roman" pitchFamily="18" charset="0"/>
            </a:endParaRPr>
          </a:p>
        </p:txBody>
      </p:sp>
      <p:sp>
        <p:nvSpPr>
          <p:cNvPr id="200708" name="Slide Number Placeholder 3"/>
          <p:cNvSpPr>
            <a:spLocks noGrp="1"/>
          </p:cNvSpPr>
          <p:nvPr>
            <p:ph type="sldNum" sz="quarter" idx="12"/>
          </p:nvPr>
        </p:nvSpPr>
        <p:spPr bwMode="auto">
          <a:noFill/>
          <a:ln>
            <a:miter lim="800000"/>
            <a:headEnd/>
            <a:tailEnd/>
          </a:ln>
        </p:spPr>
        <p:txBody>
          <a:bodyPr/>
          <a:lstStyle/>
          <a:p>
            <a:fld id="{47D1F901-399C-4ABE-8708-317F327A439B}" type="slidenum">
              <a:rPr lang="en-US"/>
              <a:pPr/>
              <a:t>21</a:t>
            </a:fld>
            <a:endParaRPr lang="en-US"/>
          </a:p>
        </p:txBody>
      </p:sp>
      <p:pic>
        <p:nvPicPr>
          <p:cNvPr id="6" name="Picture 37" descr="Picture1"/>
          <p:cNvPicPr>
            <a:picLocks noChangeAspect="1" noChangeArrowheads="1"/>
          </p:cNvPicPr>
          <p:nvPr/>
        </p:nvPicPr>
        <p:blipFill>
          <a:blip r:embed="rId3" cstate="print"/>
          <a:srcRect/>
          <a:stretch>
            <a:fillRect/>
          </a:stretch>
        </p:blipFill>
        <p:spPr bwMode="auto">
          <a:xfrm>
            <a:off x="0" y="6330462"/>
            <a:ext cx="762000" cy="527538"/>
          </a:xfrm>
          <a:prstGeom prst="rect">
            <a:avLst/>
          </a:prstGeom>
          <a:noFill/>
          <a:ln w="9525">
            <a:noFill/>
            <a:miter lim="800000"/>
            <a:headEnd/>
            <a:tailEnd/>
          </a:ln>
        </p:spPr>
      </p:pic>
    </p:spTree>
    <p:extLst>
      <p:ext uri="{BB962C8B-B14F-4D97-AF65-F5344CB8AC3E}">
        <p14:creationId xmlns:p14="http://schemas.microsoft.com/office/powerpoint/2010/main" val="4034226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7000"/>
            <a:lum/>
          </a:blip>
          <a:srcRect/>
          <a:stretch>
            <a:fillRect l="-12000" r="-12000"/>
          </a:stretch>
        </a:blip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2895600"/>
            <a:ext cx="8229600" cy="1143000"/>
          </a:xfrm>
        </p:spPr>
        <p:txBody>
          <a:bodyPr/>
          <a:lstStyle/>
          <a:p>
            <a:pPr lvl="0" eaLnBrk="1" hangingPunct="1">
              <a:lnSpc>
                <a:spcPct val="150000"/>
              </a:lnSpc>
              <a:spcBef>
                <a:spcPct val="50000"/>
              </a:spcBef>
              <a:buClr>
                <a:srgbClr val="0033CC"/>
              </a:buClr>
            </a:pPr>
            <a:r>
              <a:rPr lang="en-US" sz="2200" b="1" dirty="0" smtClean="0">
                <a:solidFill>
                  <a:prstClr val="black"/>
                </a:solidFill>
                <a:latin typeface="Times New Roman" pitchFamily="18" charset="0"/>
                <a:ea typeface="ＭＳ Ｐゴシック" charset="-128"/>
                <a:cs typeface="Times New Roman" pitchFamily="18" charset="0"/>
              </a:rPr>
              <a:t>SOME FIGURES FOR MAURITIUS</a:t>
            </a:r>
            <a:br>
              <a:rPr lang="en-US" sz="2200" b="1" dirty="0" smtClean="0">
                <a:solidFill>
                  <a:prstClr val="black"/>
                </a:solidFill>
                <a:latin typeface="Times New Roman" pitchFamily="18" charset="0"/>
                <a:ea typeface="ＭＳ Ｐゴシック" charset="-128"/>
                <a:cs typeface="Times New Roman" pitchFamily="18" charset="0"/>
              </a:rPr>
            </a:br>
            <a:endParaRPr lang="en-US" sz="2200" b="1" dirty="0">
              <a:solidFill>
                <a:prstClr val="black"/>
              </a:solidFill>
              <a:latin typeface="Times New Roman" pitchFamily="18" charset="0"/>
              <a:ea typeface="ＭＳ Ｐゴシック" charset="-128"/>
              <a:cs typeface="Times New Roman" pitchFamily="18" charset="0"/>
            </a:endParaRPr>
          </a:p>
        </p:txBody>
      </p:sp>
      <p:sp>
        <p:nvSpPr>
          <p:cNvPr id="15363"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C3F271E-A035-4141-B5E2-096AE07A659C}" type="slidenum">
              <a:rPr lang="en-US" sz="1200" smtClean="0">
                <a:solidFill>
                  <a:srgbClr val="898989"/>
                </a:solidFill>
                <a:latin typeface="Arial" panose="020B0604020202020204" pitchFamily="34" charset="0"/>
              </a:rPr>
              <a:pPr>
                <a:spcBef>
                  <a:spcPct val="0"/>
                </a:spcBef>
                <a:buFontTx/>
                <a:buNone/>
              </a:pPr>
              <a:t>22</a:t>
            </a:fld>
            <a:endParaRPr lang="en-US" sz="1200" smtClean="0">
              <a:solidFill>
                <a:srgbClr val="898989"/>
              </a:solidFill>
              <a:latin typeface="Arial" panose="020B0604020202020204" pitchFamily="34" charset="0"/>
            </a:endParaRPr>
          </a:p>
        </p:txBody>
      </p:sp>
    </p:spTree>
    <p:extLst>
      <p:ext uri="{BB962C8B-B14F-4D97-AF65-F5344CB8AC3E}">
        <p14:creationId xmlns:p14="http://schemas.microsoft.com/office/powerpoint/2010/main" val="27727415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ext Box 18"/>
          <p:cNvSpPr txBox="1">
            <a:spLocks noChangeArrowheads="1"/>
          </p:cNvSpPr>
          <p:nvPr/>
        </p:nvSpPr>
        <p:spPr bwMode="auto">
          <a:xfrm>
            <a:off x="322118" y="5562600"/>
            <a:ext cx="7162800" cy="584775"/>
          </a:xfrm>
          <a:prstGeom prst="rect">
            <a:avLst/>
          </a:prstGeom>
          <a:noFill/>
          <a:ln w="9525">
            <a:noFill/>
            <a:miter lim="800000"/>
            <a:headEnd/>
            <a:tailEnd/>
          </a:ln>
        </p:spPr>
        <p:txBody>
          <a:bodyPr wrap="square">
            <a:spAutoFit/>
          </a:bodyPr>
          <a:lstStyle/>
          <a:p>
            <a:pPr algn="just" eaLnBrk="0" hangingPunct="0">
              <a:buClr>
                <a:srgbClr val="4F81BD"/>
              </a:buClr>
              <a:buSzPct val="68000"/>
              <a:defRPr/>
            </a:pPr>
            <a:r>
              <a:rPr lang="en-US" sz="1600" dirty="0" smtClean="0">
                <a:solidFill>
                  <a:prstClr val="black"/>
                </a:solidFill>
                <a:latin typeface="Times New Roman" panose="02020603050405020304" pitchFamily="18" charset="0"/>
                <a:ea typeface="ＭＳ Ｐゴシック" charset="-128"/>
                <a:cs typeface="Times New Roman" panose="02020603050405020304" pitchFamily="18" charset="0"/>
              </a:rPr>
              <a:t>Source: Statistics </a:t>
            </a:r>
            <a:r>
              <a:rPr lang="en-US" sz="1600" dirty="0">
                <a:solidFill>
                  <a:prstClr val="black"/>
                </a:solidFill>
                <a:latin typeface="Times New Roman" panose="02020603050405020304" pitchFamily="18" charset="0"/>
                <a:ea typeface="ＭＳ Ｐゴシック" charset="-128"/>
                <a:cs typeface="Times New Roman" panose="02020603050405020304" pitchFamily="18" charset="0"/>
              </a:rPr>
              <a:t>Mauritius - National Accounts - December 2014 issue</a:t>
            </a:r>
          </a:p>
          <a:p>
            <a:pPr algn="just" eaLnBrk="0" hangingPunct="0">
              <a:buClr>
                <a:srgbClr val="4F81BD"/>
              </a:buClr>
              <a:buSzPct val="68000"/>
              <a:defRPr/>
            </a:pPr>
            <a:r>
              <a:rPr lang="en-US" sz="1600" dirty="0">
                <a:solidFill>
                  <a:prstClr val="black"/>
                </a:solidFill>
                <a:latin typeface="Times New Roman" panose="02020603050405020304" pitchFamily="18" charset="0"/>
                <a:ea typeface="ＭＳ Ｐゴシック" charset="-128"/>
                <a:cs typeface="Times New Roman" panose="02020603050405020304" pitchFamily="18" charset="0"/>
              </a:rPr>
              <a:t>Note: * Provisional</a:t>
            </a:r>
          </a:p>
        </p:txBody>
      </p:sp>
      <p:sp>
        <p:nvSpPr>
          <p:cNvPr id="5" name="Rectangle 4"/>
          <p:cNvSpPr>
            <a:spLocks noChangeArrowheads="1"/>
          </p:cNvSpPr>
          <p:nvPr/>
        </p:nvSpPr>
        <p:spPr bwMode="auto">
          <a:xfrm>
            <a:off x="76200" y="254361"/>
            <a:ext cx="8458200" cy="838200"/>
          </a:xfrm>
          <a:prstGeom prst="rect">
            <a:avLst/>
          </a:prstGeom>
          <a:noFill/>
          <a:ln w="6350" cap="rnd">
            <a:noFill/>
            <a:prstDash val="sysDot"/>
            <a:miter lim="800000"/>
            <a:headEnd/>
            <a:tailEnd/>
          </a:ln>
        </p:spPr>
        <p:txBody>
          <a:bodyPr wrap="none" anchor="ctr"/>
          <a:lstStyle/>
          <a:p>
            <a:pPr>
              <a:lnSpc>
                <a:spcPct val="90000"/>
              </a:lnSpc>
              <a:defRPr/>
            </a:pPr>
            <a:r>
              <a:rPr lang="en-US" sz="4000" b="1" dirty="0" smtClean="0">
                <a:solidFill>
                  <a:prstClr val="black">
                    <a:lumMod val="95000"/>
                    <a:lumOff val="5000"/>
                  </a:prstClr>
                </a:solidFill>
                <a:latin typeface="Times New Roman" pitchFamily="18" charset="0"/>
                <a:cs typeface="Times New Roman" pitchFamily="18" charset="0"/>
              </a:rPr>
              <a:t>Some Figures – Growth Contribution</a:t>
            </a:r>
            <a:endParaRPr lang="en-US" sz="4000" b="1" dirty="0">
              <a:solidFill>
                <a:prstClr val="black">
                  <a:lumMod val="95000"/>
                  <a:lumOff val="5000"/>
                </a:prstClr>
              </a:solidFill>
              <a:latin typeface="Times New Roman" pitchFamily="18" charset="0"/>
              <a:cs typeface="Times New Roman" pitchFamily="18" charset="0"/>
            </a:endParaRPr>
          </a:p>
        </p:txBody>
      </p:sp>
      <p:sp>
        <p:nvSpPr>
          <p:cNvPr id="200708" name="Slide Number Placeholder 3"/>
          <p:cNvSpPr>
            <a:spLocks noGrp="1"/>
          </p:cNvSpPr>
          <p:nvPr>
            <p:ph type="sldNum" sz="quarter" idx="12"/>
          </p:nvPr>
        </p:nvSpPr>
        <p:spPr bwMode="auto">
          <a:noFill/>
          <a:ln>
            <a:miter lim="800000"/>
            <a:headEnd/>
            <a:tailEnd/>
          </a:ln>
        </p:spPr>
        <p:txBody>
          <a:bodyPr/>
          <a:lstStyle/>
          <a:p>
            <a:fld id="{47D1F901-399C-4ABE-8708-317F327A439B}" type="slidenum">
              <a:rPr lang="en-US"/>
              <a:pPr/>
              <a:t>23</a:t>
            </a:fld>
            <a:endParaRPr lang="en-US"/>
          </a:p>
        </p:txBody>
      </p:sp>
      <p:pic>
        <p:nvPicPr>
          <p:cNvPr id="6" name="Picture 37" descr="Picture1"/>
          <p:cNvPicPr>
            <a:picLocks noChangeAspect="1" noChangeArrowheads="1"/>
          </p:cNvPicPr>
          <p:nvPr/>
        </p:nvPicPr>
        <p:blipFill>
          <a:blip r:embed="rId3" cstate="print"/>
          <a:srcRect/>
          <a:stretch>
            <a:fillRect/>
          </a:stretch>
        </p:blipFill>
        <p:spPr bwMode="auto">
          <a:xfrm>
            <a:off x="0" y="6330462"/>
            <a:ext cx="762000" cy="527538"/>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152400" y="1155738"/>
            <a:ext cx="8305800" cy="4347115"/>
          </a:xfrm>
          <a:prstGeom prst="rect">
            <a:avLst/>
          </a:prstGeom>
        </p:spPr>
      </p:pic>
    </p:spTree>
    <p:extLst>
      <p:ext uri="{BB962C8B-B14F-4D97-AF65-F5344CB8AC3E}">
        <p14:creationId xmlns:p14="http://schemas.microsoft.com/office/powerpoint/2010/main" val="28436625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ext Box 18"/>
          <p:cNvSpPr txBox="1">
            <a:spLocks noChangeArrowheads="1"/>
          </p:cNvSpPr>
          <p:nvPr/>
        </p:nvSpPr>
        <p:spPr bwMode="auto">
          <a:xfrm>
            <a:off x="381000" y="955961"/>
            <a:ext cx="8115300" cy="6001643"/>
          </a:xfrm>
          <a:prstGeom prst="rect">
            <a:avLst/>
          </a:prstGeom>
          <a:noFill/>
          <a:ln w="9525">
            <a:noFill/>
            <a:miter lim="800000"/>
            <a:headEnd/>
            <a:tailEnd/>
          </a:ln>
        </p:spPr>
        <p:txBody>
          <a:bodyPr wrap="square">
            <a:spAutoFit/>
          </a:bodyPr>
          <a:lstStyle/>
          <a:p>
            <a:pPr marL="285750" indent="-285750" algn="just">
              <a:buFont typeface="Arial" panose="020B0604020202020204" pitchFamily="34" charset="0"/>
              <a:buChar char="•"/>
            </a:pPr>
            <a:r>
              <a:rPr lang="en-US" sz="2800" dirty="0" smtClean="0">
                <a:solidFill>
                  <a:prstClr val="black"/>
                </a:solidFill>
                <a:latin typeface="Times New Roman" panose="02020603050405020304" pitchFamily="18" charset="0"/>
                <a:ea typeface="ＭＳ Ｐゴシック" charset="-128"/>
                <a:cs typeface="Times New Roman" panose="02020603050405020304" pitchFamily="18" charset="0"/>
              </a:rPr>
              <a:t>Ranked 73rd </a:t>
            </a:r>
            <a:r>
              <a:rPr lang="en-US" sz="2800" dirty="0">
                <a:solidFill>
                  <a:prstClr val="black"/>
                </a:solidFill>
                <a:latin typeface="Times New Roman" panose="02020603050405020304" pitchFamily="18" charset="0"/>
                <a:ea typeface="ＭＳ Ｐゴシック" charset="-128"/>
                <a:cs typeface="Times New Roman" panose="02020603050405020304" pitchFamily="18" charset="0"/>
              </a:rPr>
              <a:t>in March </a:t>
            </a:r>
            <a:r>
              <a:rPr lang="en-US" sz="2800" dirty="0" smtClean="0">
                <a:solidFill>
                  <a:prstClr val="black"/>
                </a:solidFill>
                <a:latin typeface="Times New Roman" panose="02020603050405020304" pitchFamily="18" charset="0"/>
                <a:ea typeface="ＭＳ Ｐゴシック" charset="-128"/>
                <a:cs typeface="Times New Roman" panose="02020603050405020304" pitchFamily="18" charset="0"/>
              </a:rPr>
              <a:t>2016;</a:t>
            </a:r>
          </a:p>
          <a:p>
            <a:pPr algn="just"/>
            <a:endParaRPr lang="en-US" sz="2800" dirty="0" smtClean="0">
              <a:solidFill>
                <a:prstClr val="black"/>
              </a:solidFill>
              <a:latin typeface="Times New Roman" panose="02020603050405020304" pitchFamily="18" charset="0"/>
              <a:ea typeface="ＭＳ Ｐゴシック" charset="-128"/>
              <a:cs typeface="Times New Roman" panose="02020603050405020304" pitchFamily="18" charset="0"/>
            </a:endParaRPr>
          </a:p>
          <a:p>
            <a:pPr marL="285750" indent="-285750" algn="just">
              <a:buFont typeface="Arial" panose="020B0604020202020204" pitchFamily="34" charset="0"/>
              <a:buChar char="•"/>
            </a:pPr>
            <a:r>
              <a:rPr lang="en-US" sz="2800" dirty="0" smtClean="0">
                <a:solidFill>
                  <a:prstClr val="black"/>
                </a:solidFill>
                <a:latin typeface="Times New Roman" panose="02020603050405020304" pitchFamily="18" charset="0"/>
                <a:ea typeface="ＭＳ Ｐゴシック" charset="-128"/>
                <a:cs typeface="Times New Roman" panose="02020603050405020304" pitchFamily="18" charset="0"/>
              </a:rPr>
              <a:t>An excellent banking sector;</a:t>
            </a:r>
          </a:p>
          <a:p>
            <a:pPr algn="just"/>
            <a:endParaRPr lang="en-US" sz="2800" dirty="0" smtClean="0">
              <a:solidFill>
                <a:prstClr val="black"/>
              </a:solidFill>
              <a:latin typeface="Times New Roman" panose="02020603050405020304" pitchFamily="18" charset="0"/>
              <a:ea typeface="ＭＳ Ｐゴシック" charset="-128"/>
              <a:cs typeface="Times New Roman" panose="02020603050405020304" pitchFamily="18" charset="0"/>
            </a:endParaRPr>
          </a:p>
          <a:p>
            <a:pPr marL="285750" indent="-285750" algn="just">
              <a:buFont typeface="Arial" panose="020B0604020202020204" pitchFamily="34" charset="0"/>
              <a:buChar char="•"/>
            </a:pPr>
            <a:r>
              <a:rPr lang="en-US" sz="2800" dirty="0" smtClean="0">
                <a:solidFill>
                  <a:prstClr val="black"/>
                </a:solidFill>
                <a:latin typeface="Times New Roman" panose="02020603050405020304" pitchFamily="18" charset="0"/>
                <a:ea typeface="ＭＳ Ｐゴシック" charset="-128"/>
                <a:cs typeface="Times New Roman" panose="02020603050405020304" pitchFamily="18" charset="0"/>
              </a:rPr>
              <a:t>One equity market (Stock Exchange of Mauritius) and one Derivative market (Bourse Africa);</a:t>
            </a:r>
          </a:p>
          <a:p>
            <a:pPr algn="just"/>
            <a:endParaRPr lang="en-US" sz="2800" dirty="0" smtClean="0">
              <a:solidFill>
                <a:prstClr val="black"/>
              </a:solidFill>
              <a:latin typeface="Times New Roman" panose="02020603050405020304" pitchFamily="18" charset="0"/>
              <a:ea typeface="ＭＳ Ｐゴシック" charset="-128"/>
              <a:cs typeface="Times New Roman" panose="02020603050405020304" pitchFamily="18" charset="0"/>
            </a:endParaRPr>
          </a:p>
          <a:p>
            <a:pPr marL="285750" indent="-285750" algn="just">
              <a:buFont typeface="Arial" panose="020B0604020202020204" pitchFamily="34" charset="0"/>
              <a:buChar char="•"/>
            </a:pPr>
            <a:r>
              <a:rPr lang="en-US" sz="2800" dirty="0" smtClean="0">
                <a:solidFill>
                  <a:prstClr val="black"/>
                </a:solidFill>
                <a:latin typeface="Times New Roman" panose="02020603050405020304" pitchFamily="18" charset="0"/>
                <a:ea typeface="ＭＳ Ｐゴシック" charset="-128"/>
                <a:cs typeface="Times New Roman" panose="02020603050405020304" pitchFamily="18" charset="0"/>
              </a:rPr>
              <a:t>A vibrant Insurance sector and a developing Private Pensions sector;</a:t>
            </a:r>
          </a:p>
          <a:p>
            <a:pPr algn="just"/>
            <a:endParaRPr lang="en-US" sz="2800" dirty="0" smtClean="0">
              <a:solidFill>
                <a:prstClr val="black"/>
              </a:solidFill>
              <a:latin typeface="Times New Roman" panose="02020603050405020304" pitchFamily="18" charset="0"/>
              <a:ea typeface="ＭＳ Ｐゴシック" charset="-128"/>
              <a:cs typeface="Times New Roman" panose="02020603050405020304" pitchFamily="18" charset="0"/>
            </a:endParaRPr>
          </a:p>
          <a:p>
            <a:pPr marL="285750" indent="-285750" algn="just">
              <a:buFont typeface="Arial" panose="020B0604020202020204" pitchFamily="34" charset="0"/>
              <a:buChar char="•"/>
            </a:pPr>
            <a:r>
              <a:rPr lang="en-US" sz="2800" dirty="0" smtClean="0">
                <a:solidFill>
                  <a:prstClr val="black"/>
                </a:solidFill>
                <a:latin typeface="Times New Roman" panose="02020603050405020304" pitchFamily="18" charset="0"/>
                <a:ea typeface="ＭＳ Ｐゴシック" charset="-128"/>
                <a:cs typeface="Times New Roman" panose="02020603050405020304" pitchFamily="18" charset="0"/>
              </a:rPr>
              <a:t>A progressing Funds industry. </a:t>
            </a:r>
          </a:p>
          <a:p>
            <a:pPr algn="just"/>
            <a:endParaRPr lang="en-US" sz="2800" dirty="0" smtClean="0">
              <a:solidFill>
                <a:prstClr val="black"/>
              </a:solidFill>
              <a:latin typeface="Times New Roman" panose="02020603050405020304" pitchFamily="18" charset="0"/>
              <a:ea typeface="ＭＳ Ｐゴシック" charset="-128"/>
              <a:cs typeface="Times New Roman" panose="02020603050405020304" pitchFamily="18" charset="0"/>
            </a:endParaRPr>
          </a:p>
          <a:p>
            <a:pPr marL="285750" indent="-285750" algn="just">
              <a:buFont typeface="Arial" panose="020B0604020202020204" pitchFamily="34" charset="0"/>
              <a:buChar char="•"/>
            </a:pPr>
            <a:endParaRPr lang="en-US" sz="2400" dirty="0">
              <a:solidFill>
                <a:prstClr val="black"/>
              </a:solidFill>
              <a:latin typeface="Times New Roman" panose="02020603050405020304" pitchFamily="18" charset="0"/>
              <a:ea typeface="ＭＳ Ｐゴシック" charset="-128"/>
              <a:cs typeface="Times New Roman" panose="02020603050405020304" pitchFamily="18" charset="0"/>
            </a:endParaRPr>
          </a:p>
          <a:p>
            <a:pPr marL="285750" indent="-285750" algn="just">
              <a:buFont typeface="Arial" panose="020B0604020202020204" pitchFamily="34" charset="0"/>
              <a:buChar char="•"/>
            </a:pPr>
            <a:endParaRPr lang="en-GB" sz="2400" b="1" dirty="0">
              <a:solidFill>
                <a:prstClr val="black"/>
              </a:solidFill>
              <a:latin typeface="Times New Roman" pitchFamily="18" charset="0"/>
              <a:cs typeface="Times New Roman" pitchFamily="18" charset="0"/>
            </a:endParaRPr>
          </a:p>
        </p:txBody>
      </p:sp>
      <p:sp>
        <p:nvSpPr>
          <p:cNvPr id="5" name="Rectangle 4"/>
          <p:cNvSpPr>
            <a:spLocks noChangeArrowheads="1"/>
          </p:cNvSpPr>
          <p:nvPr/>
        </p:nvSpPr>
        <p:spPr bwMode="auto">
          <a:xfrm>
            <a:off x="76200" y="152400"/>
            <a:ext cx="8458200" cy="838200"/>
          </a:xfrm>
          <a:prstGeom prst="rect">
            <a:avLst/>
          </a:prstGeom>
          <a:noFill/>
          <a:ln w="6350" cap="rnd">
            <a:noFill/>
            <a:prstDash val="sysDot"/>
            <a:miter lim="800000"/>
            <a:headEnd/>
            <a:tailEnd/>
          </a:ln>
        </p:spPr>
        <p:txBody>
          <a:bodyPr wrap="none" anchor="ctr"/>
          <a:lstStyle/>
          <a:p>
            <a:pPr>
              <a:lnSpc>
                <a:spcPct val="90000"/>
              </a:lnSpc>
              <a:defRPr/>
            </a:pPr>
            <a:r>
              <a:rPr lang="en-US" sz="4000" b="1" dirty="0" smtClean="0">
                <a:solidFill>
                  <a:prstClr val="black">
                    <a:lumMod val="95000"/>
                    <a:lumOff val="5000"/>
                  </a:prstClr>
                </a:solidFill>
                <a:latin typeface="Times New Roman" pitchFamily="18" charset="0"/>
                <a:cs typeface="Times New Roman" pitchFamily="18" charset="0"/>
              </a:rPr>
              <a:t>Mauritius IFC</a:t>
            </a:r>
            <a:endParaRPr lang="en-US" sz="4000" b="1" dirty="0">
              <a:solidFill>
                <a:prstClr val="black">
                  <a:lumMod val="95000"/>
                  <a:lumOff val="5000"/>
                </a:prstClr>
              </a:solidFill>
              <a:latin typeface="Times New Roman" pitchFamily="18" charset="0"/>
              <a:cs typeface="Times New Roman" pitchFamily="18" charset="0"/>
            </a:endParaRPr>
          </a:p>
        </p:txBody>
      </p:sp>
      <p:sp>
        <p:nvSpPr>
          <p:cNvPr id="200708" name="Slide Number Placeholder 3"/>
          <p:cNvSpPr>
            <a:spLocks noGrp="1"/>
          </p:cNvSpPr>
          <p:nvPr>
            <p:ph type="sldNum" sz="quarter" idx="12"/>
          </p:nvPr>
        </p:nvSpPr>
        <p:spPr bwMode="auto">
          <a:noFill/>
          <a:ln>
            <a:miter lim="800000"/>
            <a:headEnd/>
            <a:tailEnd/>
          </a:ln>
        </p:spPr>
        <p:txBody>
          <a:bodyPr/>
          <a:lstStyle/>
          <a:p>
            <a:fld id="{47D1F901-399C-4ABE-8708-317F327A439B}" type="slidenum">
              <a:rPr lang="en-US"/>
              <a:pPr/>
              <a:t>24</a:t>
            </a:fld>
            <a:endParaRPr lang="en-US"/>
          </a:p>
        </p:txBody>
      </p:sp>
      <p:pic>
        <p:nvPicPr>
          <p:cNvPr id="6" name="Picture 37" descr="Picture1"/>
          <p:cNvPicPr>
            <a:picLocks noChangeAspect="1" noChangeArrowheads="1"/>
          </p:cNvPicPr>
          <p:nvPr/>
        </p:nvPicPr>
        <p:blipFill>
          <a:blip r:embed="rId3" cstate="print"/>
          <a:srcRect/>
          <a:stretch>
            <a:fillRect/>
          </a:stretch>
        </p:blipFill>
        <p:spPr bwMode="auto">
          <a:xfrm>
            <a:off x="0" y="6330462"/>
            <a:ext cx="762000" cy="527538"/>
          </a:xfrm>
          <a:prstGeom prst="rect">
            <a:avLst/>
          </a:prstGeom>
          <a:noFill/>
          <a:ln w="9525">
            <a:noFill/>
            <a:miter lim="800000"/>
            <a:headEnd/>
            <a:tailEnd/>
          </a:ln>
        </p:spPr>
      </p:pic>
    </p:spTree>
    <p:extLst>
      <p:ext uri="{BB962C8B-B14F-4D97-AF65-F5344CB8AC3E}">
        <p14:creationId xmlns:p14="http://schemas.microsoft.com/office/powerpoint/2010/main" val="37353664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7000"/>
            <a:lum/>
          </a:blip>
          <a:srcRect/>
          <a:stretch>
            <a:fillRect l="-12000" r="-12000"/>
          </a:stretch>
        </a:blip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2895600"/>
            <a:ext cx="8229600" cy="1143000"/>
          </a:xfrm>
        </p:spPr>
        <p:txBody>
          <a:bodyPr/>
          <a:lstStyle/>
          <a:p>
            <a:pPr lvl="0" eaLnBrk="1" hangingPunct="1">
              <a:lnSpc>
                <a:spcPct val="150000"/>
              </a:lnSpc>
              <a:spcBef>
                <a:spcPct val="50000"/>
              </a:spcBef>
              <a:buClr>
                <a:srgbClr val="0033CC"/>
              </a:buClr>
            </a:pPr>
            <a:r>
              <a:rPr lang="en-US" sz="2200" b="1" dirty="0" smtClean="0">
                <a:solidFill>
                  <a:prstClr val="black"/>
                </a:solidFill>
                <a:latin typeface="Times New Roman" pitchFamily="18" charset="0"/>
                <a:ea typeface="ＭＳ Ｐゴシック" charset="-128"/>
                <a:cs typeface="Times New Roman" pitchFamily="18" charset="0"/>
              </a:rPr>
              <a:t>WHY DIVERSIFICATION?</a:t>
            </a:r>
            <a:br>
              <a:rPr lang="en-US" sz="2200" b="1" dirty="0" smtClean="0">
                <a:solidFill>
                  <a:prstClr val="black"/>
                </a:solidFill>
                <a:latin typeface="Times New Roman" pitchFamily="18" charset="0"/>
                <a:ea typeface="ＭＳ Ｐゴシック" charset="-128"/>
                <a:cs typeface="Times New Roman" pitchFamily="18" charset="0"/>
              </a:rPr>
            </a:br>
            <a:endParaRPr lang="en-US" sz="2200" b="1" dirty="0">
              <a:solidFill>
                <a:prstClr val="black"/>
              </a:solidFill>
              <a:latin typeface="Times New Roman" pitchFamily="18" charset="0"/>
              <a:ea typeface="ＭＳ Ｐゴシック" charset="-128"/>
              <a:cs typeface="Times New Roman" pitchFamily="18" charset="0"/>
            </a:endParaRPr>
          </a:p>
        </p:txBody>
      </p:sp>
      <p:sp>
        <p:nvSpPr>
          <p:cNvPr id="15363"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C3F271E-A035-4141-B5E2-096AE07A659C}" type="slidenum">
              <a:rPr lang="en-US" sz="1200" smtClean="0">
                <a:solidFill>
                  <a:srgbClr val="898989"/>
                </a:solidFill>
                <a:latin typeface="Arial" panose="020B0604020202020204" pitchFamily="34" charset="0"/>
              </a:rPr>
              <a:pPr>
                <a:spcBef>
                  <a:spcPct val="0"/>
                </a:spcBef>
                <a:buFontTx/>
                <a:buNone/>
              </a:pPr>
              <a:t>25</a:t>
            </a:fld>
            <a:endParaRPr lang="en-US" sz="1200" smtClean="0">
              <a:solidFill>
                <a:srgbClr val="898989"/>
              </a:solidFill>
              <a:latin typeface="Arial" panose="020B0604020202020204" pitchFamily="34" charset="0"/>
            </a:endParaRPr>
          </a:p>
        </p:txBody>
      </p:sp>
    </p:spTree>
    <p:extLst>
      <p:ext uri="{BB962C8B-B14F-4D97-AF65-F5344CB8AC3E}">
        <p14:creationId xmlns:p14="http://schemas.microsoft.com/office/powerpoint/2010/main" val="2895999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ext Box 18"/>
          <p:cNvSpPr txBox="1">
            <a:spLocks noChangeArrowheads="1"/>
          </p:cNvSpPr>
          <p:nvPr/>
        </p:nvSpPr>
        <p:spPr bwMode="auto">
          <a:xfrm>
            <a:off x="304800" y="1371600"/>
            <a:ext cx="8382000" cy="5016758"/>
          </a:xfrm>
          <a:prstGeom prst="rect">
            <a:avLst/>
          </a:prstGeom>
          <a:noFill/>
          <a:ln w="9525">
            <a:noFill/>
            <a:miter lim="800000"/>
            <a:headEnd/>
            <a:tailEnd/>
          </a:ln>
        </p:spPr>
        <p:txBody>
          <a:bodyPr>
            <a:spAutoFit/>
          </a:bodyPr>
          <a:lstStyle/>
          <a:p>
            <a:pPr marL="342900" indent="-342900" algn="just" eaLnBrk="0" hangingPunct="0">
              <a:buClr>
                <a:srgbClr val="4F81BD"/>
              </a:buClr>
              <a:buSzPct val="68000"/>
              <a:buFont typeface="Arial" panose="020B0604020202020204" pitchFamily="34" charset="0"/>
              <a:buChar char="•"/>
              <a:defRPr/>
            </a:pPr>
            <a:r>
              <a:rPr lang="en-US" sz="3200" dirty="0" smtClean="0">
                <a:solidFill>
                  <a:prstClr val="black"/>
                </a:solidFill>
                <a:latin typeface="Times New Roman" panose="02020603050405020304" pitchFamily="18" charset="0"/>
                <a:ea typeface="ＭＳ Ｐゴシック" charset="-128"/>
                <a:cs typeface="Times New Roman" panose="02020603050405020304" pitchFamily="18" charset="0"/>
              </a:rPr>
              <a:t>To fuel further development</a:t>
            </a:r>
            <a:endParaRPr lang="en-US" sz="3200" dirty="0">
              <a:solidFill>
                <a:prstClr val="black"/>
              </a:solidFill>
              <a:latin typeface="Times New Roman" panose="02020603050405020304" pitchFamily="18" charset="0"/>
              <a:ea typeface="ＭＳ Ｐゴシック" charset="-128"/>
              <a:cs typeface="Times New Roman" panose="02020603050405020304" pitchFamily="18" charset="0"/>
            </a:endParaRPr>
          </a:p>
          <a:p>
            <a:pPr marL="342900" indent="-342900" algn="just" eaLnBrk="0" hangingPunct="0">
              <a:buClr>
                <a:srgbClr val="4F81BD"/>
              </a:buClr>
              <a:buSzPct val="68000"/>
              <a:buFont typeface="Arial" panose="020B0604020202020204" pitchFamily="34" charset="0"/>
              <a:buChar char="•"/>
              <a:defRPr/>
            </a:pPr>
            <a:endParaRPr lang="en-US" sz="3200" dirty="0">
              <a:solidFill>
                <a:prstClr val="black"/>
              </a:solidFill>
              <a:latin typeface="Times New Roman" panose="02020603050405020304" pitchFamily="18" charset="0"/>
              <a:ea typeface="ＭＳ Ｐゴシック" charset="-128"/>
              <a:cs typeface="Times New Roman" panose="02020603050405020304" pitchFamily="18" charset="0"/>
            </a:endParaRPr>
          </a:p>
          <a:p>
            <a:pPr marL="342900" indent="-342900" algn="just" eaLnBrk="0" hangingPunct="0">
              <a:buClr>
                <a:srgbClr val="4F81BD"/>
              </a:buClr>
              <a:buSzPct val="68000"/>
              <a:buFont typeface="Arial" panose="020B0604020202020204" pitchFamily="34" charset="0"/>
              <a:buChar char="•"/>
              <a:defRPr/>
            </a:pPr>
            <a:r>
              <a:rPr lang="en-US" sz="3200" dirty="0" smtClean="0">
                <a:solidFill>
                  <a:prstClr val="black"/>
                </a:solidFill>
                <a:latin typeface="Times New Roman" panose="02020603050405020304" pitchFamily="18" charset="0"/>
                <a:ea typeface="ＭＳ Ｐゴシック" charset="-128"/>
                <a:cs typeface="Times New Roman" panose="02020603050405020304" pitchFamily="18" charset="0"/>
              </a:rPr>
              <a:t>To attract a new type of investors</a:t>
            </a:r>
            <a:endParaRPr lang="en-US" sz="3200" dirty="0">
              <a:solidFill>
                <a:prstClr val="black"/>
              </a:solidFill>
              <a:latin typeface="Times New Roman" panose="02020603050405020304" pitchFamily="18" charset="0"/>
              <a:ea typeface="ＭＳ Ｐゴシック" charset="-128"/>
              <a:cs typeface="Times New Roman" panose="02020603050405020304" pitchFamily="18" charset="0"/>
            </a:endParaRPr>
          </a:p>
          <a:p>
            <a:pPr marL="342900" indent="-342900" algn="just" eaLnBrk="0" hangingPunct="0">
              <a:buClr>
                <a:srgbClr val="4F81BD"/>
              </a:buClr>
              <a:buSzPct val="68000"/>
              <a:buFont typeface="Arial" panose="020B0604020202020204" pitchFamily="34" charset="0"/>
              <a:buChar char="•"/>
              <a:defRPr/>
            </a:pPr>
            <a:endParaRPr lang="en-US" sz="3200" dirty="0">
              <a:solidFill>
                <a:prstClr val="black"/>
              </a:solidFill>
              <a:latin typeface="Times New Roman" panose="02020603050405020304" pitchFamily="18" charset="0"/>
              <a:ea typeface="ＭＳ Ｐゴシック" charset="-128"/>
              <a:cs typeface="Times New Roman" panose="02020603050405020304" pitchFamily="18" charset="0"/>
            </a:endParaRPr>
          </a:p>
          <a:p>
            <a:pPr marL="342900" indent="-342900" algn="just" eaLnBrk="0" hangingPunct="0">
              <a:buClr>
                <a:srgbClr val="4F81BD"/>
              </a:buClr>
              <a:buSzPct val="68000"/>
              <a:buFont typeface="Arial" panose="020B0604020202020204" pitchFamily="34" charset="0"/>
              <a:buChar char="•"/>
              <a:defRPr/>
            </a:pPr>
            <a:r>
              <a:rPr lang="en-US" sz="3200" dirty="0" smtClean="0">
                <a:solidFill>
                  <a:prstClr val="black"/>
                </a:solidFill>
                <a:latin typeface="Times New Roman" panose="02020603050405020304" pitchFamily="18" charset="0"/>
                <a:ea typeface="ＭＳ Ｐゴシック" charset="-128"/>
                <a:cs typeface="Times New Roman" panose="02020603050405020304" pitchFamily="18" charset="0"/>
              </a:rPr>
              <a:t>To create jobs</a:t>
            </a:r>
            <a:endParaRPr lang="en-US" sz="3200" dirty="0">
              <a:solidFill>
                <a:prstClr val="black"/>
              </a:solidFill>
              <a:latin typeface="Times New Roman" panose="02020603050405020304" pitchFamily="18" charset="0"/>
              <a:ea typeface="ＭＳ Ｐゴシック" charset="-128"/>
              <a:cs typeface="Times New Roman" panose="02020603050405020304" pitchFamily="18" charset="0"/>
            </a:endParaRPr>
          </a:p>
          <a:p>
            <a:pPr marL="342900" indent="-342900" algn="just" eaLnBrk="0" hangingPunct="0">
              <a:buClr>
                <a:srgbClr val="4F81BD"/>
              </a:buClr>
              <a:buSzPct val="68000"/>
              <a:buFont typeface="Arial" panose="020B0604020202020204" pitchFamily="34" charset="0"/>
              <a:buChar char="•"/>
              <a:defRPr/>
            </a:pPr>
            <a:endParaRPr lang="en-US" sz="3200" dirty="0">
              <a:solidFill>
                <a:prstClr val="black"/>
              </a:solidFill>
              <a:latin typeface="Times New Roman" panose="02020603050405020304" pitchFamily="18" charset="0"/>
              <a:ea typeface="ＭＳ Ｐゴシック" charset="-128"/>
              <a:cs typeface="Times New Roman" panose="02020603050405020304" pitchFamily="18" charset="0"/>
            </a:endParaRPr>
          </a:p>
          <a:p>
            <a:pPr marL="342900" indent="-342900" algn="just" eaLnBrk="0" hangingPunct="0">
              <a:buClr>
                <a:srgbClr val="4F81BD"/>
              </a:buClr>
              <a:buSzPct val="68000"/>
              <a:buFont typeface="Arial" panose="020B0604020202020204" pitchFamily="34" charset="0"/>
              <a:buChar char="•"/>
              <a:defRPr/>
            </a:pPr>
            <a:r>
              <a:rPr lang="en-US" sz="3200" dirty="0" smtClean="0">
                <a:solidFill>
                  <a:prstClr val="black"/>
                </a:solidFill>
                <a:latin typeface="Times New Roman" panose="02020603050405020304" pitchFamily="18" charset="0"/>
                <a:ea typeface="ＭＳ Ｐゴシック" charset="-128"/>
                <a:cs typeface="Times New Roman" panose="02020603050405020304" pitchFamily="18" charset="0"/>
              </a:rPr>
              <a:t>To sustain growth in the economy</a:t>
            </a:r>
            <a:endParaRPr lang="en-US" sz="3200" dirty="0">
              <a:solidFill>
                <a:prstClr val="black"/>
              </a:solidFill>
              <a:latin typeface="Times New Roman" panose="02020603050405020304" pitchFamily="18" charset="0"/>
              <a:ea typeface="ＭＳ Ｐゴシック" charset="-128"/>
              <a:cs typeface="Times New Roman" panose="02020603050405020304" pitchFamily="18" charset="0"/>
            </a:endParaRPr>
          </a:p>
          <a:p>
            <a:pPr marL="342900" indent="-342900" algn="just" eaLnBrk="0" hangingPunct="0">
              <a:buClr>
                <a:srgbClr val="4F81BD"/>
              </a:buClr>
              <a:buSzPct val="68000"/>
              <a:buFont typeface="Arial" panose="020B0604020202020204" pitchFamily="34" charset="0"/>
              <a:buChar char="•"/>
              <a:defRPr/>
            </a:pPr>
            <a:endParaRPr lang="en-US" sz="3200" dirty="0">
              <a:solidFill>
                <a:prstClr val="black"/>
              </a:solidFill>
              <a:latin typeface="Times New Roman" panose="02020603050405020304" pitchFamily="18" charset="0"/>
              <a:ea typeface="ＭＳ Ｐゴシック" charset="-128"/>
              <a:cs typeface="Times New Roman" panose="02020603050405020304" pitchFamily="18" charset="0"/>
            </a:endParaRPr>
          </a:p>
          <a:p>
            <a:pPr marL="342900" indent="-342900" algn="just" eaLnBrk="0" hangingPunct="0">
              <a:buClr>
                <a:srgbClr val="4F81BD"/>
              </a:buClr>
              <a:buSzPct val="68000"/>
              <a:buFont typeface="Arial" panose="020B0604020202020204" pitchFamily="34" charset="0"/>
              <a:buChar char="•"/>
              <a:defRPr/>
            </a:pPr>
            <a:r>
              <a:rPr lang="en-US" sz="3200" dirty="0" smtClean="0">
                <a:solidFill>
                  <a:prstClr val="black"/>
                </a:solidFill>
                <a:latin typeface="Times New Roman" panose="02020603050405020304" pitchFamily="18" charset="0"/>
                <a:ea typeface="ＭＳ Ｐゴシック" charset="-128"/>
                <a:cs typeface="Times New Roman" panose="02020603050405020304" pitchFamily="18" charset="0"/>
              </a:rPr>
              <a:t>New product offerings</a:t>
            </a:r>
            <a:endParaRPr lang="en-US" sz="3200" dirty="0">
              <a:solidFill>
                <a:prstClr val="black"/>
              </a:solidFill>
              <a:latin typeface="Times New Roman" panose="02020603050405020304" pitchFamily="18" charset="0"/>
              <a:ea typeface="ＭＳ Ｐゴシック" charset="-128"/>
              <a:cs typeface="Times New Roman" panose="02020603050405020304" pitchFamily="18" charset="0"/>
            </a:endParaRPr>
          </a:p>
          <a:p>
            <a:pPr marL="342900" indent="-342900" algn="just" eaLnBrk="0" hangingPunct="0">
              <a:buClr>
                <a:srgbClr val="4F81BD"/>
              </a:buClr>
              <a:buSzPct val="68000"/>
              <a:buFont typeface="Arial" panose="020B0604020202020204" pitchFamily="34" charset="0"/>
              <a:buChar char="•"/>
              <a:defRPr/>
            </a:pPr>
            <a:endParaRPr lang="en-US" sz="3200" dirty="0">
              <a:solidFill>
                <a:prstClr val="black"/>
              </a:solidFill>
              <a:latin typeface="Times New Roman" panose="02020603050405020304" pitchFamily="18" charset="0"/>
              <a:ea typeface="ＭＳ Ｐゴシック" charset="-128"/>
              <a:cs typeface="Times New Roman" panose="02020603050405020304" pitchFamily="18" charset="0"/>
            </a:endParaRPr>
          </a:p>
        </p:txBody>
      </p:sp>
      <p:sp>
        <p:nvSpPr>
          <p:cNvPr id="5" name="Rectangle 4"/>
          <p:cNvSpPr>
            <a:spLocks noChangeArrowheads="1"/>
          </p:cNvSpPr>
          <p:nvPr/>
        </p:nvSpPr>
        <p:spPr bwMode="auto">
          <a:xfrm>
            <a:off x="76200" y="254361"/>
            <a:ext cx="8458200" cy="838200"/>
          </a:xfrm>
          <a:prstGeom prst="rect">
            <a:avLst/>
          </a:prstGeom>
          <a:noFill/>
          <a:ln w="6350" cap="rnd">
            <a:noFill/>
            <a:prstDash val="sysDot"/>
            <a:miter lim="800000"/>
            <a:headEnd/>
            <a:tailEnd/>
          </a:ln>
        </p:spPr>
        <p:txBody>
          <a:bodyPr wrap="none" anchor="ctr"/>
          <a:lstStyle/>
          <a:p>
            <a:pPr>
              <a:lnSpc>
                <a:spcPct val="90000"/>
              </a:lnSpc>
              <a:defRPr/>
            </a:pPr>
            <a:r>
              <a:rPr lang="en-US" sz="4000" b="1" dirty="0" smtClean="0">
                <a:solidFill>
                  <a:prstClr val="black">
                    <a:lumMod val="95000"/>
                    <a:lumOff val="5000"/>
                  </a:prstClr>
                </a:solidFill>
                <a:latin typeface="Times New Roman" pitchFamily="18" charset="0"/>
                <a:cs typeface="Times New Roman" pitchFamily="18" charset="0"/>
              </a:rPr>
              <a:t>Why Diversification?</a:t>
            </a:r>
            <a:endParaRPr lang="en-US" sz="4000" b="1" dirty="0">
              <a:solidFill>
                <a:prstClr val="black">
                  <a:lumMod val="95000"/>
                  <a:lumOff val="5000"/>
                </a:prstClr>
              </a:solidFill>
              <a:latin typeface="Times New Roman" pitchFamily="18" charset="0"/>
              <a:cs typeface="Times New Roman" pitchFamily="18" charset="0"/>
            </a:endParaRPr>
          </a:p>
        </p:txBody>
      </p:sp>
      <p:sp>
        <p:nvSpPr>
          <p:cNvPr id="200708" name="Slide Number Placeholder 3"/>
          <p:cNvSpPr>
            <a:spLocks noGrp="1"/>
          </p:cNvSpPr>
          <p:nvPr>
            <p:ph type="sldNum" sz="quarter" idx="12"/>
          </p:nvPr>
        </p:nvSpPr>
        <p:spPr bwMode="auto">
          <a:noFill/>
          <a:ln>
            <a:miter lim="800000"/>
            <a:headEnd/>
            <a:tailEnd/>
          </a:ln>
        </p:spPr>
        <p:txBody>
          <a:bodyPr/>
          <a:lstStyle/>
          <a:p>
            <a:fld id="{47D1F901-399C-4ABE-8708-317F327A439B}" type="slidenum">
              <a:rPr lang="en-US"/>
              <a:pPr/>
              <a:t>26</a:t>
            </a:fld>
            <a:endParaRPr lang="en-US"/>
          </a:p>
        </p:txBody>
      </p:sp>
      <p:pic>
        <p:nvPicPr>
          <p:cNvPr id="6" name="Picture 37" descr="Picture1"/>
          <p:cNvPicPr>
            <a:picLocks noChangeAspect="1" noChangeArrowheads="1"/>
          </p:cNvPicPr>
          <p:nvPr/>
        </p:nvPicPr>
        <p:blipFill>
          <a:blip r:embed="rId3" cstate="print"/>
          <a:srcRect/>
          <a:stretch>
            <a:fillRect/>
          </a:stretch>
        </p:blipFill>
        <p:spPr bwMode="auto">
          <a:xfrm>
            <a:off x="0" y="6330462"/>
            <a:ext cx="762000" cy="527538"/>
          </a:xfrm>
          <a:prstGeom prst="rect">
            <a:avLst/>
          </a:prstGeom>
          <a:noFill/>
          <a:ln w="9525">
            <a:noFill/>
            <a:miter lim="800000"/>
            <a:headEnd/>
            <a:tailEnd/>
          </a:ln>
        </p:spPr>
      </p:pic>
    </p:spTree>
    <p:extLst>
      <p:ext uri="{BB962C8B-B14F-4D97-AF65-F5344CB8AC3E}">
        <p14:creationId xmlns:p14="http://schemas.microsoft.com/office/powerpoint/2010/main" val="37878312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7000"/>
            <a:lum/>
          </a:blip>
          <a:srcRect/>
          <a:stretch>
            <a:fillRect l="-12000" r="-12000"/>
          </a:stretch>
        </a:blip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2895600"/>
            <a:ext cx="8229600" cy="1143000"/>
          </a:xfrm>
        </p:spPr>
        <p:txBody>
          <a:bodyPr/>
          <a:lstStyle/>
          <a:p>
            <a:pPr lvl="0" eaLnBrk="1" hangingPunct="1">
              <a:lnSpc>
                <a:spcPct val="150000"/>
              </a:lnSpc>
              <a:spcBef>
                <a:spcPct val="50000"/>
              </a:spcBef>
              <a:buClr>
                <a:srgbClr val="0033CC"/>
              </a:buClr>
            </a:pPr>
            <a:r>
              <a:rPr lang="en-US" sz="2200" b="1" dirty="0" smtClean="0">
                <a:solidFill>
                  <a:prstClr val="black"/>
                </a:solidFill>
                <a:latin typeface="Times New Roman" pitchFamily="18" charset="0"/>
                <a:ea typeface="ＭＳ Ｐゴシック" charset="-128"/>
                <a:cs typeface="Times New Roman" pitchFamily="18" charset="0"/>
              </a:rPr>
              <a:t>CHALLENGES</a:t>
            </a:r>
            <a:br>
              <a:rPr lang="en-US" sz="2200" b="1" dirty="0" smtClean="0">
                <a:solidFill>
                  <a:prstClr val="black"/>
                </a:solidFill>
                <a:latin typeface="Times New Roman" pitchFamily="18" charset="0"/>
                <a:ea typeface="ＭＳ Ｐゴシック" charset="-128"/>
                <a:cs typeface="Times New Roman" pitchFamily="18" charset="0"/>
              </a:rPr>
            </a:br>
            <a:endParaRPr lang="en-US" sz="2200" b="1" dirty="0">
              <a:solidFill>
                <a:prstClr val="black"/>
              </a:solidFill>
              <a:latin typeface="Times New Roman" pitchFamily="18" charset="0"/>
              <a:ea typeface="ＭＳ Ｐゴシック" charset="-128"/>
              <a:cs typeface="Times New Roman" pitchFamily="18" charset="0"/>
            </a:endParaRPr>
          </a:p>
        </p:txBody>
      </p:sp>
      <p:sp>
        <p:nvSpPr>
          <p:cNvPr id="15363"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C3F271E-A035-4141-B5E2-096AE07A659C}" type="slidenum">
              <a:rPr lang="en-US" sz="1200" smtClean="0">
                <a:solidFill>
                  <a:srgbClr val="898989"/>
                </a:solidFill>
                <a:latin typeface="Arial" panose="020B0604020202020204" pitchFamily="34" charset="0"/>
              </a:rPr>
              <a:pPr>
                <a:spcBef>
                  <a:spcPct val="0"/>
                </a:spcBef>
                <a:buFontTx/>
                <a:buNone/>
              </a:pPr>
              <a:t>27</a:t>
            </a:fld>
            <a:endParaRPr lang="en-US" sz="1200" smtClean="0">
              <a:solidFill>
                <a:srgbClr val="898989"/>
              </a:solidFill>
              <a:latin typeface="Arial" panose="020B0604020202020204" pitchFamily="34" charset="0"/>
            </a:endParaRPr>
          </a:p>
        </p:txBody>
      </p:sp>
    </p:spTree>
    <p:extLst>
      <p:ext uri="{BB962C8B-B14F-4D97-AF65-F5344CB8AC3E}">
        <p14:creationId xmlns:p14="http://schemas.microsoft.com/office/powerpoint/2010/main" val="16323676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ext Box 18"/>
          <p:cNvSpPr txBox="1">
            <a:spLocks noChangeArrowheads="1"/>
          </p:cNvSpPr>
          <p:nvPr/>
        </p:nvSpPr>
        <p:spPr bwMode="auto">
          <a:xfrm>
            <a:off x="533400" y="1295400"/>
            <a:ext cx="8382000" cy="3847207"/>
          </a:xfrm>
          <a:prstGeom prst="rect">
            <a:avLst/>
          </a:prstGeom>
          <a:noFill/>
          <a:ln w="9525">
            <a:noFill/>
            <a:miter lim="800000"/>
            <a:headEnd/>
            <a:tailEnd/>
          </a:ln>
        </p:spPr>
        <p:txBody>
          <a:bodyPr wrap="square">
            <a:spAutoFit/>
          </a:bodyPr>
          <a:lstStyle/>
          <a:p>
            <a:pPr marL="457200" indent="-457200" algn="just">
              <a:spcBef>
                <a:spcPts val="0"/>
              </a:spcBef>
              <a:buClr>
                <a:srgbClr val="4F81BD"/>
              </a:buClr>
              <a:buSzPct val="70000"/>
              <a:buFont typeface="Arial" panose="020B0604020202020204" pitchFamily="34" charset="0"/>
              <a:buChar char="•"/>
              <a:defRPr/>
            </a:pPr>
            <a:r>
              <a:rPr lang="en-US" sz="2800" dirty="0">
                <a:solidFill>
                  <a:prstClr val="black"/>
                </a:solidFill>
                <a:latin typeface="Times New Roman" pitchFamily="18" charset="0"/>
                <a:ea typeface="ＭＳ Ｐゴシック" charset="-128"/>
                <a:cs typeface="Times New Roman" pitchFamily="18" charset="0"/>
              </a:rPr>
              <a:t>A</a:t>
            </a:r>
            <a:r>
              <a:rPr lang="en-US" sz="2800" dirty="0" smtClean="0">
                <a:solidFill>
                  <a:prstClr val="black"/>
                </a:solidFill>
                <a:latin typeface="Times New Roman" pitchFamily="18" charset="0"/>
                <a:ea typeface="ＭＳ Ｐゴシック" charset="-128"/>
                <a:cs typeface="Times New Roman" pitchFamily="18" charset="0"/>
              </a:rPr>
              <a:t>vailability of specialised professionals</a:t>
            </a:r>
          </a:p>
          <a:p>
            <a:pPr algn="just">
              <a:spcBef>
                <a:spcPts val="0"/>
              </a:spcBef>
              <a:buClr>
                <a:srgbClr val="4F81BD"/>
              </a:buClr>
              <a:buSzPct val="70000"/>
              <a:defRPr/>
            </a:pPr>
            <a:endParaRPr lang="en-US" sz="2800" dirty="0">
              <a:solidFill>
                <a:prstClr val="black"/>
              </a:solidFill>
              <a:latin typeface="Times New Roman" pitchFamily="18" charset="0"/>
              <a:ea typeface="ＭＳ Ｐゴシック" charset="-128"/>
              <a:cs typeface="Times New Roman" pitchFamily="18" charset="0"/>
            </a:endParaRPr>
          </a:p>
          <a:p>
            <a:pPr marL="457200" indent="-457200" algn="just">
              <a:spcBef>
                <a:spcPts val="0"/>
              </a:spcBef>
              <a:buClr>
                <a:srgbClr val="4F81BD"/>
              </a:buClr>
              <a:buSzPct val="70000"/>
              <a:buFont typeface="Arial" panose="020B0604020202020204" pitchFamily="34" charset="0"/>
              <a:buChar char="•"/>
              <a:defRPr/>
            </a:pPr>
            <a:r>
              <a:rPr lang="en-US" sz="2800" dirty="0">
                <a:solidFill>
                  <a:prstClr val="black"/>
                </a:solidFill>
                <a:latin typeface="Times New Roman" pitchFamily="18" charset="0"/>
                <a:ea typeface="ＭＳ Ｐゴシック" charset="-128"/>
                <a:cs typeface="Times New Roman" pitchFamily="18" charset="0"/>
              </a:rPr>
              <a:t>K</a:t>
            </a:r>
            <a:r>
              <a:rPr lang="en-US" sz="2800" dirty="0" smtClean="0">
                <a:solidFill>
                  <a:prstClr val="black"/>
                </a:solidFill>
                <a:latin typeface="Times New Roman" pitchFamily="18" charset="0"/>
                <a:ea typeface="ＭＳ Ｐゴシック" charset="-128"/>
                <a:cs typeface="Times New Roman" pitchFamily="18" charset="0"/>
              </a:rPr>
              <a:t>nowledge </a:t>
            </a:r>
            <a:r>
              <a:rPr lang="en-US" sz="2800" dirty="0">
                <a:solidFill>
                  <a:prstClr val="black"/>
                </a:solidFill>
                <a:latin typeface="Times New Roman" pitchFamily="18" charset="0"/>
                <a:ea typeface="ＭＳ Ｐゴシック" charset="-128"/>
                <a:cs typeface="Times New Roman" pitchFamily="18" charset="0"/>
              </a:rPr>
              <a:t>when it comes to future development</a:t>
            </a:r>
            <a:endParaRPr lang="en-US" sz="2800" dirty="0" smtClean="0">
              <a:solidFill>
                <a:prstClr val="black"/>
              </a:solidFill>
              <a:latin typeface="Times New Roman" pitchFamily="18" charset="0"/>
              <a:ea typeface="ＭＳ Ｐゴシック" charset="-128"/>
              <a:cs typeface="Times New Roman" pitchFamily="18" charset="0"/>
            </a:endParaRPr>
          </a:p>
          <a:p>
            <a:pPr algn="just">
              <a:spcBef>
                <a:spcPts val="0"/>
              </a:spcBef>
              <a:buClr>
                <a:srgbClr val="4F81BD"/>
              </a:buClr>
              <a:buSzPct val="70000"/>
              <a:defRPr/>
            </a:pPr>
            <a:endParaRPr lang="en-US" sz="2800" dirty="0">
              <a:solidFill>
                <a:prstClr val="black"/>
              </a:solidFill>
              <a:latin typeface="Times New Roman" pitchFamily="18" charset="0"/>
              <a:ea typeface="ＭＳ Ｐゴシック" charset="-128"/>
              <a:cs typeface="Times New Roman" pitchFamily="18" charset="0"/>
            </a:endParaRPr>
          </a:p>
          <a:p>
            <a:pPr marL="457200" indent="-457200" algn="just">
              <a:spcBef>
                <a:spcPts val="0"/>
              </a:spcBef>
              <a:buClr>
                <a:srgbClr val="4F81BD"/>
              </a:buClr>
              <a:buSzPct val="70000"/>
              <a:buFont typeface="Arial" panose="020B0604020202020204" pitchFamily="34" charset="0"/>
              <a:buChar char="•"/>
              <a:defRPr/>
            </a:pPr>
            <a:r>
              <a:rPr lang="en-US" sz="2800" dirty="0" smtClean="0">
                <a:solidFill>
                  <a:prstClr val="black"/>
                </a:solidFill>
                <a:latin typeface="Times New Roman" pitchFamily="18" charset="0"/>
                <a:ea typeface="ＭＳ Ｐゴシック" charset="-128"/>
                <a:cs typeface="Times New Roman" pitchFamily="18" charset="0"/>
              </a:rPr>
              <a:t>Technological expertise and availability</a:t>
            </a:r>
          </a:p>
          <a:p>
            <a:pPr algn="just">
              <a:spcBef>
                <a:spcPts val="0"/>
              </a:spcBef>
              <a:buClr>
                <a:srgbClr val="4F81BD"/>
              </a:buClr>
              <a:buSzPct val="70000"/>
              <a:defRPr/>
            </a:pPr>
            <a:endParaRPr lang="en-US" sz="2800" dirty="0" smtClean="0">
              <a:solidFill>
                <a:prstClr val="black"/>
              </a:solidFill>
              <a:latin typeface="Times New Roman" pitchFamily="18" charset="0"/>
              <a:ea typeface="ＭＳ Ｐゴシック" charset="-128"/>
              <a:cs typeface="Times New Roman" pitchFamily="18" charset="0"/>
            </a:endParaRPr>
          </a:p>
          <a:p>
            <a:pPr marL="457200" indent="-457200" algn="just">
              <a:spcBef>
                <a:spcPts val="0"/>
              </a:spcBef>
              <a:buClr>
                <a:srgbClr val="4F81BD"/>
              </a:buClr>
              <a:buSzPct val="70000"/>
              <a:buFont typeface="Arial" panose="020B0604020202020204" pitchFamily="34" charset="0"/>
              <a:buChar char="•"/>
              <a:defRPr/>
            </a:pPr>
            <a:r>
              <a:rPr lang="en-US" sz="2800" dirty="0" smtClean="0">
                <a:solidFill>
                  <a:prstClr val="black"/>
                </a:solidFill>
                <a:latin typeface="Times New Roman" pitchFamily="18" charset="0"/>
                <a:ea typeface="ＭＳ Ｐゴシック" charset="-128"/>
                <a:cs typeface="Times New Roman" pitchFamily="18" charset="0"/>
              </a:rPr>
              <a:t>Marketability of the jurisdiction</a:t>
            </a:r>
          </a:p>
          <a:p>
            <a:pPr algn="just">
              <a:spcBef>
                <a:spcPts val="0"/>
              </a:spcBef>
              <a:buClr>
                <a:srgbClr val="4F81BD"/>
              </a:buClr>
              <a:buSzPct val="70000"/>
              <a:defRPr/>
            </a:pPr>
            <a:endParaRPr lang="en-US" sz="2800" dirty="0">
              <a:solidFill>
                <a:prstClr val="black"/>
              </a:solidFill>
              <a:latin typeface="Times New Roman" pitchFamily="18" charset="0"/>
              <a:ea typeface="ＭＳ Ｐゴシック" charset="-128"/>
              <a:cs typeface="Times New Roman" pitchFamily="18" charset="0"/>
            </a:endParaRPr>
          </a:p>
          <a:p>
            <a:pPr marL="457200" indent="-457200" algn="just">
              <a:spcBef>
                <a:spcPts val="0"/>
              </a:spcBef>
              <a:buClr>
                <a:srgbClr val="4F81BD"/>
              </a:buClr>
              <a:buSzPct val="70000"/>
              <a:buFont typeface="Arial" panose="020B0604020202020204" pitchFamily="34" charset="0"/>
              <a:buChar char="•"/>
              <a:defRPr/>
            </a:pPr>
            <a:endParaRPr lang="en-US" sz="2000" dirty="0">
              <a:solidFill>
                <a:prstClr val="black"/>
              </a:solidFill>
              <a:latin typeface="Times New Roman" pitchFamily="18" charset="0"/>
              <a:ea typeface="ＭＳ Ｐゴシック" charset="-128"/>
              <a:cs typeface="Times New Roman" pitchFamily="18" charset="0"/>
            </a:endParaRPr>
          </a:p>
        </p:txBody>
      </p:sp>
      <p:sp>
        <p:nvSpPr>
          <p:cNvPr id="5" name="Rectangle 4"/>
          <p:cNvSpPr>
            <a:spLocks noChangeArrowheads="1"/>
          </p:cNvSpPr>
          <p:nvPr/>
        </p:nvSpPr>
        <p:spPr bwMode="auto">
          <a:xfrm>
            <a:off x="76200" y="152400"/>
            <a:ext cx="7581900" cy="914400"/>
          </a:xfrm>
          <a:prstGeom prst="rect">
            <a:avLst/>
          </a:prstGeom>
          <a:noFill/>
          <a:ln w="6350" cap="rnd">
            <a:noFill/>
            <a:prstDash val="sysDot"/>
            <a:miter lim="800000"/>
            <a:headEnd/>
            <a:tailEnd/>
          </a:ln>
        </p:spPr>
        <p:txBody>
          <a:bodyPr wrap="none" anchor="ctr"/>
          <a:lstStyle/>
          <a:p>
            <a:pPr fontAlgn="auto">
              <a:spcBef>
                <a:spcPts val="0"/>
              </a:spcBef>
              <a:spcAft>
                <a:spcPts val="0"/>
              </a:spcAft>
              <a:defRPr/>
            </a:pPr>
            <a:r>
              <a:rPr lang="en-US" sz="3600" b="1" dirty="0" smtClean="0">
                <a:solidFill>
                  <a:prstClr val="black">
                    <a:lumMod val="95000"/>
                    <a:lumOff val="5000"/>
                  </a:prstClr>
                </a:solidFill>
                <a:latin typeface="Times New Roman" pitchFamily="18" charset="0"/>
                <a:ea typeface="ＭＳ Ｐゴシック" charset="-128"/>
                <a:cs typeface="Times New Roman" pitchFamily="18" charset="0"/>
              </a:rPr>
              <a:t>Challenges</a:t>
            </a:r>
            <a:endParaRPr lang="en-US" sz="3600" b="1" dirty="0">
              <a:solidFill>
                <a:prstClr val="black">
                  <a:lumMod val="95000"/>
                  <a:lumOff val="5000"/>
                </a:prstClr>
              </a:solidFill>
              <a:latin typeface="Times New Roman" pitchFamily="18" charset="0"/>
              <a:ea typeface="ＭＳ Ｐゴシック" charset="-128"/>
              <a:cs typeface="Times New Roman" pitchFamily="18" charset="0"/>
            </a:endParaRPr>
          </a:p>
        </p:txBody>
      </p:sp>
      <p:sp>
        <p:nvSpPr>
          <p:cNvPr id="4" name="Slide Number Placeholder 3"/>
          <p:cNvSpPr>
            <a:spLocks noGrp="1"/>
          </p:cNvSpPr>
          <p:nvPr>
            <p:ph type="sldNum" sz="quarter" idx="12"/>
          </p:nvPr>
        </p:nvSpPr>
        <p:spPr>
          <a:xfrm>
            <a:off x="6934200" y="6492875"/>
            <a:ext cx="2133600" cy="365125"/>
          </a:xfrm>
        </p:spPr>
        <p:txBody>
          <a:bodyPr/>
          <a:lstStyle/>
          <a:p>
            <a:pPr>
              <a:defRPr/>
            </a:pPr>
            <a:fld id="{2C6DB090-FE7C-4CA7-9368-423C6EE5968F}" type="slidenum">
              <a:rPr lang="en-US" smtClean="0">
                <a:solidFill>
                  <a:prstClr val="black">
                    <a:tint val="75000"/>
                  </a:prstClr>
                </a:solidFill>
              </a:rPr>
              <a:pPr>
                <a:defRPr/>
              </a:pPr>
              <a:t>28</a:t>
            </a:fld>
            <a:endParaRPr lang="en-US" dirty="0">
              <a:solidFill>
                <a:prstClr val="black">
                  <a:tint val="75000"/>
                </a:prstClr>
              </a:solidFill>
            </a:endParaRPr>
          </a:p>
        </p:txBody>
      </p:sp>
      <p:pic>
        <p:nvPicPr>
          <p:cNvPr id="6" name="Picture 37" descr="Picture1"/>
          <p:cNvPicPr>
            <a:picLocks noChangeAspect="1" noChangeArrowheads="1"/>
          </p:cNvPicPr>
          <p:nvPr/>
        </p:nvPicPr>
        <p:blipFill>
          <a:blip r:embed="rId3" cstate="print"/>
          <a:srcRect/>
          <a:stretch>
            <a:fillRect/>
          </a:stretch>
        </p:blipFill>
        <p:spPr bwMode="auto">
          <a:xfrm>
            <a:off x="31898" y="6352545"/>
            <a:ext cx="730102" cy="505455"/>
          </a:xfrm>
          <a:prstGeom prst="rect">
            <a:avLst/>
          </a:prstGeom>
          <a:noFill/>
          <a:ln w="9525">
            <a:noFill/>
            <a:miter lim="800000"/>
            <a:headEnd/>
            <a:tailEnd/>
          </a:ln>
        </p:spPr>
      </p:pic>
    </p:spTree>
    <p:extLst>
      <p:ext uri="{BB962C8B-B14F-4D97-AF65-F5344CB8AC3E}">
        <p14:creationId xmlns:p14="http://schemas.microsoft.com/office/powerpoint/2010/main" val="15825959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7000"/>
            <a:lum/>
          </a:blip>
          <a:srcRect/>
          <a:stretch>
            <a:fillRect l="-12000" r="-12000"/>
          </a:stretch>
        </a:blip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2895600"/>
            <a:ext cx="8229600" cy="1143000"/>
          </a:xfrm>
        </p:spPr>
        <p:txBody>
          <a:bodyPr/>
          <a:lstStyle/>
          <a:p>
            <a:pPr lvl="0" eaLnBrk="1" hangingPunct="1">
              <a:lnSpc>
                <a:spcPct val="150000"/>
              </a:lnSpc>
              <a:spcBef>
                <a:spcPct val="50000"/>
              </a:spcBef>
              <a:buClr>
                <a:srgbClr val="0033CC"/>
              </a:buClr>
            </a:pPr>
            <a:r>
              <a:rPr lang="en-US" sz="2200" b="1" dirty="0" smtClean="0">
                <a:solidFill>
                  <a:prstClr val="black"/>
                </a:solidFill>
                <a:latin typeface="Times New Roman" pitchFamily="18" charset="0"/>
                <a:ea typeface="ＭＳ Ｐゴシック" charset="-128"/>
                <a:cs typeface="Times New Roman" pitchFamily="18" charset="0"/>
              </a:rPr>
              <a:t>OUR EXPECTATIONS</a:t>
            </a:r>
            <a:br>
              <a:rPr lang="en-US" sz="2200" b="1" dirty="0" smtClean="0">
                <a:solidFill>
                  <a:prstClr val="black"/>
                </a:solidFill>
                <a:latin typeface="Times New Roman" pitchFamily="18" charset="0"/>
                <a:ea typeface="ＭＳ Ｐゴシック" charset="-128"/>
                <a:cs typeface="Times New Roman" pitchFamily="18" charset="0"/>
              </a:rPr>
            </a:br>
            <a:endParaRPr lang="en-US" sz="2200" b="1" dirty="0">
              <a:solidFill>
                <a:prstClr val="black"/>
              </a:solidFill>
              <a:latin typeface="Times New Roman" pitchFamily="18" charset="0"/>
              <a:ea typeface="ＭＳ Ｐゴシック" charset="-128"/>
              <a:cs typeface="Times New Roman" pitchFamily="18" charset="0"/>
            </a:endParaRPr>
          </a:p>
        </p:txBody>
      </p:sp>
      <p:sp>
        <p:nvSpPr>
          <p:cNvPr id="15363"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C3F271E-A035-4141-B5E2-096AE07A659C}" type="slidenum">
              <a:rPr lang="en-US" sz="1200" smtClean="0">
                <a:solidFill>
                  <a:srgbClr val="898989"/>
                </a:solidFill>
                <a:latin typeface="Arial" panose="020B0604020202020204" pitchFamily="34" charset="0"/>
              </a:rPr>
              <a:pPr>
                <a:spcBef>
                  <a:spcPct val="0"/>
                </a:spcBef>
                <a:buFontTx/>
                <a:buNone/>
              </a:pPr>
              <a:t>29</a:t>
            </a:fld>
            <a:endParaRPr lang="en-US" sz="1200" smtClean="0">
              <a:solidFill>
                <a:srgbClr val="898989"/>
              </a:solidFill>
              <a:latin typeface="Arial" panose="020B0604020202020204" pitchFamily="34" charset="0"/>
            </a:endParaRPr>
          </a:p>
        </p:txBody>
      </p:sp>
    </p:spTree>
    <p:extLst>
      <p:ext uri="{BB962C8B-B14F-4D97-AF65-F5344CB8AC3E}">
        <p14:creationId xmlns:p14="http://schemas.microsoft.com/office/powerpoint/2010/main" val="3810902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pPr>
              <a:defRPr/>
            </a:pPr>
            <a:fld id="{634999C5-C9B4-4828-958C-014B1897CD95}" type="slidenum">
              <a:rPr lang="en-US"/>
              <a:pPr>
                <a:defRPr/>
              </a:pPr>
              <a:t>3</a:t>
            </a:fld>
            <a:endParaRPr lang="en-US" dirty="0"/>
          </a:p>
        </p:txBody>
      </p:sp>
      <p:pic>
        <p:nvPicPr>
          <p:cNvPr id="11267" name="Picture 37" descr="Picture1"/>
          <p:cNvPicPr>
            <a:picLocks noChangeAspect="1" noChangeArrowheads="1"/>
          </p:cNvPicPr>
          <p:nvPr/>
        </p:nvPicPr>
        <p:blipFill>
          <a:blip r:embed="rId4"/>
          <a:srcRect/>
          <a:stretch>
            <a:fillRect/>
          </a:stretch>
        </p:blipFill>
        <p:spPr bwMode="auto">
          <a:xfrm>
            <a:off x="31531" y="6356350"/>
            <a:ext cx="621578" cy="430213"/>
          </a:xfrm>
          <a:prstGeom prst="rect">
            <a:avLst/>
          </a:prstGeom>
          <a:noFill/>
          <a:ln w="9525">
            <a:noFill/>
            <a:miter lim="800000"/>
            <a:headEnd/>
            <a:tailEnd/>
          </a:ln>
        </p:spPr>
      </p:pic>
      <p:sp>
        <p:nvSpPr>
          <p:cNvPr id="2" name="Title 1"/>
          <p:cNvSpPr>
            <a:spLocks noGrp="1"/>
          </p:cNvSpPr>
          <p:nvPr>
            <p:ph type="title"/>
          </p:nvPr>
        </p:nvSpPr>
        <p:spPr>
          <a:xfrm>
            <a:off x="304800" y="228600"/>
            <a:ext cx="8229600" cy="715962"/>
          </a:xfrm>
        </p:spPr>
        <p:txBody>
          <a:bodyPr>
            <a:normAutofit fontScale="90000"/>
          </a:bodyPr>
          <a:lstStyle/>
          <a:p>
            <a:pPr algn="l">
              <a:defRPr/>
            </a:pPr>
            <a:r>
              <a:rPr lang="en-GB" b="1" dirty="0" smtClean="0"/>
              <a:t>Where it all started …</a:t>
            </a:r>
            <a:endParaRPr lang="en-US" b="1" dirty="0"/>
          </a:p>
        </p:txBody>
      </p:sp>
      <p:sp>
        <p:nvSpPr>
          <p:cNvPr id="10" name="Rectangle 8"/>
          <p:cNvSpPr txBox="1">
            <a:spLocks noChangeArrowheads="1"/>
          </p:cNvSpPr>
          <p:nvPr/>
        </p:nvSpPr>
        <p:spPr bwMode="auto">
          <a:xfrm>
            <a:off x="0" y="1365250"/>
            <a:ext cx="9144000" cy="890588"/>
          </a:xfrm>
          <a:prstGeom prst="rect">
            <a:avLst/>
          </a:prstGeom>
          <a:solidFill>
            <a:schemeClr val="tx2">
              <a:lumMod val="75000"/>
            </a:schemeClr>
          </a:solidFill>
          <a:ln w="9525">
            <a:noFill/>
            <a:miter lim="800000"/>
            <a:headEnd/>
            <a:tailEnd/>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800100" algn="l">
              <a:defRPr/>
            </a:pPr>
            <a:r>
              <a:rPr lang="en-US" sz="2800" dirty="0" smtClean="0">
                <a:solidFill>
                  <a:schemeClr val="bg1"/>
                </a:solidFill>
                <a:latin typeface="+mn-lt"/>
                <a:cs typeface="Times New Roman" pitchFamily="18" charset="0"/>
              </a:rPr>
              <a:t>The </a:t>
            </a:r>
            <a:r>
              <a:rPr lang="en-US" sz="2800" dirty="0">
                <a:solidFill>
                  <a:schemeClr val="bg1"/>
                </a:solidFill>
                <a:latin typeface="+mn-lt"/>
                <a:cs typeface="Times New Roman" pitchFamily="18" charset="0"/>
              </a:rPr>
              <a:t>Promoting Financial Literacy &amp; Young Talent Competition (YTC</a:t>
            </a:r>
            <a:r>
              <a:rPr lang="en-US" sz="2800" dirty="0" smtClean="0">
                <a:solidFill>
                  <a:schemeClr val="bg1"/>
                </a:solidFill>
                <a:latin typeface="+mn-lt"/>
                <a:cs typeface="Times New Roman" pitchFamily="18" charset="0"/>
              </a:rPr>
              <a:t>)</a:t>
            </a:r>
            <a:endParaRPr lang="en-US" sz="2800" dirty="0">
              <a:solidFill>
                <a:schemeClr val="bg1"/>
              </a:solidFill>
              <a:latin typeface="+mn-lt"/>
              <a:cs typeface="Times New Roman" pitchFamily="18" charset="0"/>
            </a:endParaRPr>
          </a:p>
        </p:txBody>
      </p:sp>
      <p:sp>
        <p:nvSpPr>
          <p:cNvPr id="11" name="Text Box 9"/>
          <p:cNvSpPr txBox="1">
            <a:spLocks noChangeArrowheads="1"/>
          </p:cNvSpPr>
          <p:nvPr/>
        </p:nvSpPr>
        <p:spPr bwMode="auto">
          <a:xfrm>
            <a:off x="0" y="2258003"/>
            <a:ext cx="8839200" cy="4164217"/>
          </a:xfrm>
          <a:prstGeom prst="rect">
            <a:avLst/>
          </a:prstGeom>
          <a:solidFill>
            <a:schemeClr val="bg1">
              <a:alpha val="8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47675" indent="222250">
              <a:defRPr>
                <a:solidFill>
                  <a:schemeClr val="tx1"/>
                </a:solidFill>
                <a:latin typeface="Arial" charset="0"/>
              </a:defRPr>
            </a:lvl1pPr>
            <a:lvl2pPr marL="849313">
              <a:defRPr>
                <a:solidFill>
                  <a:schemeClr val="tx1"/>
                </a:solidFill>
                <a:latin typeface="Arial" charset="0"/>
              </a:defRPr>
            </a:lvl2pPr>
            <a:lvl3pPr marL="1028700">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indent="0">
              <a:lnSpc>
                <a:spcPct val="110000"/>
              </a:lnSpc>
              <a:buClr>
                <a:srgbClr val="CC3300"/>
              </a:buClr>
              <a:defRPr/>
            </a:pPr>
            <a:endParaRPr lang="fr-FR" sz="1200" b="1" dirty="0">
              <a:latin typeface="Century Gothic" pitchFamily="34" charset="0"/>
            </a:endParaRPr>
          </a:p>
          <a:p>
            <a:pPr>
              <a:lnSpc>
                <a:spcPct val="110000"/>
              </a:lnSpc>
              <a:buClr>
                <a:schemeClr val="tx2">
                  <a:lumMod val="75000"/>
                </a:schemeClr>
              </a:buClr>
              <a:buFont typeface="Wingdings" pitchFamily="2" charset="2"/>
              <a:buChar char="§"/>
              <a:defRPr/>
            </a:pPr>
            <a:r>
              <a:rPr lang="en-US" sz="2200" dirty="0" smtClean="0">
                <a:latin typeface="+mn-lt"/>
                <a:cs typeface="Times New Roman" pitchFamily="18" charset="0"/>
              </a:rPr>
              <a:t>The Financial Services Commission (FSC) is mandated </a:t>
            </a:r>
            <a:r>
              <a:rPr lang="en-US" sz="2200" dirty="0">
                <a:latin typeface="+mn-lt"/>
                <a:cs typeface="Times New Roman" pitchFamily="18" charset="0"/>
              </a:rPr>
              <a:t>under Section 6 (f) </a:t>
            </a:r>
            <a:r>
              <a:rPr lang="en-US" sz="2200" dirty="0" smtClean="0">
                <a:latin typeface="+mn-lt"/>
                <a:cs typeface="Times New Roman" pitchFamily="18" charset="0"/>
              </a:rPr>
              <a:t>of the </a:t>
            </a:r>
            <a:r>
              <a:rPr lang="en-US" sz="2200" dirty="0">
                <a:latin typeface="+mn-lt"/>
                <a:cs typeface="Times New Roman" pitchFamily="18" charset="0"/>
              </a:rPr>
              <a:t>FSA </a:t>
            </a:r>
            <a:r>
              <a:rPr lang="en-US" sz="2200" dirty="0" smtClean="0">
                <a:latin typeface="+mn-lt"/>
                <a:cs typeface="Times New Roman" pitchFamily="18" charset="0"/>
              </a:rPr>
              <a:t>2007 to:</a:t>
            </a:r>
            <a:endParaRPr lang="en-US" sz="2200" dirty="0">
              <a:latin typeface="+mn-lt"/>
              <a:cs typeface="Times New Roman" pitchFamily="18" charset="0"/>
            </a:endParaRPr>
          </a:p>
          <a:p>
            <a:pPr indent="0">
              <a:lnSpc>
                <a:spcPct val="110000"/>
              </a:lnSpc>
              <a:buClr>
                <a:schemeClr val="tx2">
                  <a:lumMod val="75000"/>
                </a:schemeClr>
              </a:buClr>
              <a:defRPr/>
            </a:pPr>
            <a:endParaRPr lang="en-US" sz="500" dirty="0">
              <a:latin typeface="+mn-lt"/>
              <a:cs typeface="Times New Roman" pitchFamily="18" charset="0"/>
            </a:endParaRPr>
          </a:p>
          <a:p>
            <a:pPr marL="687388" indent="-1588" algn="just">
              <a:tabLst>
                <a:tab pos="8115300" algn="l"/>
              </a:tabLst>
              <a:defRPr/>
            </a:pPr>
            <a:r>
              <a:rPr lang="en-US" sz="2200" i="1" dirty="0">
                <a:latin typeface="+mn-lt"/>
                <a:cs typeface="Times New Roman" pitchFamily="18" charset="0"/>
              </a:rPr>
              <a:t>“promote public understanding of the financial system including awareness of the benefits and risks associated with different kinds of Investment</a:t>
            </a:r>
            <a:r>
              <a:rPr lang="en-US" sz="2200" i="1" dirty="0" smtClean="0">
                <a:latin typeface="+mn-lt"/>
                <a:cs typeface="Times New Roman" pitchFamily="18" charset="0"/>
              </a:rPr>
              <a:t>”</a:t>
            </a:r>
            <a:endParaRPr lang="en-US" sz="2200" dirty="0" smtClean="0">
              <a:latin typeface="+mn-lt"/>
              <a:cs typeface="Times New Roman" pitchFamily="18" charset="0"/>
            </a:endParaRPr>
          </a:p>
          <a:p>
            <a:pPr marL="687388" indent="-230188">
              <a:lnSpc>
                <a:spcPct val="110000"/>
              </a:lnSpc>
              <a:buClr>
                <a:schemeClr val="tx2">
                  <a:lumMod val="75000"/>
                </a:schemeClr>
              </a:buClr>
              <a:buFont typeface="Wingdings" pitchFamily="2" charset="2"/>
              <a:buChar char="§"/>
              <a:defRPr/>
            </a:pPr>
            <a:r>
              <a:rPr lang="en-US" sz="2200" dirty="0" smtClean="0">
                <a:latin typeface="+mn-lt"/>
                <a:cs typeface="Times New Roman" pitchFamily="18" charset="0"/>
              </a:rPr>
              <a:t>The </a:t>
            </a:r>
            <a:r>
              <a:rPr lang="en-US" sz="2200" dirty="0">
                <a:latin typeface="+mn-lt"/>
                <a:cs typeface="Times New Roman" pitchFamily="18" charset="0"/>
              </a:rPr>
              <a:t>Promoting Financial Literacy &amp; Young Talent Competition (YTC) was </a:t>
            </a:r>
            <a:r>
              <a:rPr lang="en-US" sz="2200" dirty="0" smtClean="0">
                <a:latin typeface="+mn-lt"/>
                <a:cs typeface="Times New Roman" pitchFamily="18" charset="0"/>
              </a:rPr>
              <a:t>launched in the context of the FSC’s </a:t>
            </a:r>
            <a:r>
              <a:rPr lang="en-US" sz="2200" dirty="0">
                <a:latin typeface="+mn-lt"/>
                <a:cs typeface="Times New Roman" pitchFamily="18" charset="0"/>
              </a:rPr>
              <a:t>10th </a:t>
            </a:r>
            <a:r>
              <a:rPr lang="en-US" sz="2200" dirty="0" smtClean="0">
                <a:latin typeface="+mn-lt"/>
                <a:cs typeface="Times New Roman" pitchFamily="18" charset="0"/>
              </a:rPr>
              <a:t>Anniversary in 2011.</a:t>
            </a:r>
          </a:p>
          <a:p>
            <a:pPr marL="687388" indent="-230188">
              <a:lnSpc>
                <a:spcPct val="110000"/>
              </a:lnSpc>
              <a:buClr>
                <a:schemeClr val="tx2">
                  <a:lumMod val="75000"/>
                </a:schemeClr>
              </a:buClr>
              <a:buFont typeface="Wingdings" pitchFamily="2" charset="2"/>
              <a:buChar char="§"/>
              <a:defRPr/>
            </a:pPr>
            <a:r>
              <a:rPr lang="en-US" sz="2200" dirty="0" smtClean="0">
                <a:latin typeface="+mn-lt"/>
                <a:cs typeface="Times New Roman" pitchFamily="18" charset="0"/>
              </a:rPr>
              <a:t>Fifth Edition in 2016. Introduction of Quiz Competition for Form IV and V students since 2014. Broadcast of quiz final on TV for 2 years running.</a:t>
            </a:r>
          </a:p>
          <a:p>
            <a:pPr marL="457200" indent="0">
              <a:lnSpc>
                <a:spcPct val="110000"/>
              </a:lnSpc>
              <a:buClr>
                <a:schemeClr val="tx2">
                  <a:lumMod val="75000"/>
                </a:schemeClr>
              </a:buClr>
              <a:defRPr/>
            </a:pPr>
            <a:endParaRPr lang="en-US" sz="500" dirty="0" smtClean="0">
              <a:latin typeface="+mn-lt"/>
              <a:cs typeface="Times New Roman" pitchFamily="18" charset="0"/>
            </a:endParaRPr>
          </a:p>
          <a:p>
            <a:pPr marL="687388" indent="-1588" algn="just">
              <a:defRPr/>
            </a:pPr>
            <a:endParaRPr lang="en-US" sz="500" dirty="0" smtClean="0">
              <a:latin typeface="+mn-l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ext Box 18"/>
          <p:cNvSpPr txBox="1">
            <a:spLocks noChangeArrowheads="1"/>
          </p:cNvSpPr>
          <p:nvPr/>
        </p:nvSpPr>
        <p:spPr bwMode="auto">
          <a:xfrm>
            <a:off x="228600" y="1160520"/>
            <a:ext cx="8382000" cy="4832092"/>
          </a:xfrm>
          <a:prstGeom prst="rect">
            <a:avLst/>
          </a:prstGeom>
          <a:noFill/>
          <a:ln w="9525">
            <a:noFill/>
            <a:miter lim="800000"/>
            <a:headEnd/>
            <a:tailEnd/>
          </a:ln>
        </p:spPr>
        <p:txBody>
          <a:bodyPr wrap="square">
            <a:spAutoFit/>
          </a:bodyPr>
          <a:lstStyle/>
          <a:p>
            <a:pPr marL="457200" indent="-457200" algn="just">
              <a:spcBef>
                <a:spcPts val="0"/>
              </a:spcBef>
              <a:buClr>
                <a:srgbClr val="4F81BD"/>
              </a:buClr>
              <a:buSzPct val="70000"/>
              <a:buFont typeface="Arial" panose="020B0604020202020204" pitchFamily="34" charset="0"/>
              <a:buChar char="•"/>
              <a:defRPr/>
            </a:pPr>
            <a:r>
              <a:rPr lang="en-US" sz="2400" b="1" dirty="0" smtClean="0">
                <a:solidFill>
                  <a:prstClr val="black"/>
                </a:solidFill>
                <a:latin typeface="Times New Roman" pitchFamily="18" charset="0"/>
                <a:ea typeface="ＭＳ Ｐゴシック" charset="-128"/>
                <a:cs typeface="Times New Roman" pitchFamily="18" charset="0"/>
              </a:rPr>
              <a:t>Understanding</a:t>
            </a:r>
            <a:r>
              <a:rPr lang="en-US" sz="2400" b="1" dirty="0">
                <a:solidFill>
                  <a:prstClr val="black"/>
                </a:solidFill>
                <a:latin typeface="Times New Roman" pitchFamily="18" charset="0"/>
                <a:ea typeface="ＭＳ Ｐゴシック" charset="-128"/>
                <a:cs typeface="Times New Roman" pitchFamily="18" charset="0"/>
              </a:rPr>
              <a:t>: </a:t>
            </a:r>
            <a:r>
              <a:rPr lang="en-US" sz="2400" dirty="0">
                <a:solidFill>
                  <a:prstClr val="black"/>
                </a:solidFill>
                <a:latin typeface="Times New Roman" pitchFamily="18" charset="0"/>
                <a:ea typeface="ＭＳ Ｐゴシック" charset="-128"/>
                <a:cs typeface="Times New Roman" pitchFamily="18" charset="0"/>
              </a:rPr>
              <a:t>As appropriate to task, the response demonstrates secure understanding of key elements, central concerns and significant details of the Topic. Technical accuracy is present as well as innovative ideas and creativity</a:t>
            </a:r>
            <a:r>
              <a:rPr lang="en-US" sz="2400" dirty="0" smtClean="0">
                <a:solidFill>
                  <a:prstClr val="black"/>
                </a:solidFill>
                <a:latin typeface="Times New Roman" pitchFamily="18" charset="0"/>
                <a:ea typeface="ＭＳ Ｐゴシック" charset="-128"/>
                <a:cs typeface="Times New Roman" pitchFamily="18" charset="0"/>
              </a:rPr>
              <a:t>;</a:t>
            </a:r>
          </a:p>
          <a:p>
            <a:pPr algn="just">
              <a:spcBef>
                <a:spcPts val="0"/>
              </a:spcBef>
              <a:buClr>
                <a:srgbClr val="4F81BD"/>
              </a:buClr>
              <a:buSzPct val="70000"/>
              <a:defRPr/>
            </a:pPr>
            <a:endParaRPr lang="en-US" sz="2400" dirty="0">
              <a:solidFill>
                <a:prstClr val="black"/>
              </a:solidFill>
              <a:latin typeface="Times New Roman" pitchFamily="18" charset="0"/>
              <a:ea typeface="ＭＳ Ｐゴシック" charset="-128"/>
              <a:cs typeface="Times New Roman" pitchFamily="18" charset="0"/>
            </a:endParaRPr>
          </a:p>
          <a:p>
            <a:pPr marL="457200" indent="-457200" algn="just">
              <a:spcBef>
                <a:spcPts val="0"/>
              </a:spcBef>
              <a:buClr>
                <a:srgbClr val="4F81BD"/>
              </a:buClr>
              <a:buSzPct val="70000"/>
              <a:buFont typeface="Arial" panose="020B0604020202020204" pitchFamily="34" charset="0"/>
              <a:buChar char="•"/>
              <a:defRPr/>
            </a:pPr>
            <a:r>
              <a:rPr lang="en-US" sz="2400" b="1" dirty="0" smtClean="0">
                <a:solidFill>
                  <a:prstClr val="black"/>
                </a:solidFill>
                <a:latin typeface="Times New Roman" pitchFamily="18" charset="0"/>
                <a:ea typeface="ＭＳ Ｐゴシック" charset="-128"/>
                <a:cs typeface="Times New Roman" pitchFamily="18" charset="0"/>
              </a:rPr>
              <a:t>Analysis</a:t>
            </a:r>
            <a:r>
              <a:rPr lang="en-US" sz="2400" b="1" dirty="0">
                <a:solidFill>
                  <a:prstClr val="black"/>
                </a:solidFill>
                <a:latin typeface="Times New Roman" pitchFamily="18" charset="0"/>
                <a:ea typeface="ＭＳ Ｐゴシック" charset="-128"/>
                <a:cs typeface="Times New Roman" pitchFamily="18" charset="0"/>
              </a:rPr>
              <a:t>: </a:t>
            </a:r>
            <a:r>
              <a:rPr lang="en-US" sz="2400" dirty="0">
                <a:solidFill>
                  <a:prstClr val="black"/>
                </a:solidFill>
                <a:latin typeface="Times New Roman" pitchFamily="18" charset="0"/>
                <a:ea typeface="ＭＳ Ｐゴシック" charset="-128"/>
                <a:cs typeface="Times New Roman" pitchFamily="18" charset="0"/>
              </a:rPr>
              <a:t>The response explains accurately and in detail ways the aspects of the Topic and the way it is discussed  (Assessment of existing literature, concepts, provide statistics</a:t>
            </a:r>
            <a:r>
              <a:rPr lang="en-US" sz="2400" dirty="0" smtClean="0">
                <a:solidFill>
                  <a:prstClr val="black"/>
                </a:solidFill>
                <a:latin typeface="Times New Roman" pitchFamily="18" charset="0"/>
                <a:ea typeface="ＭＳ Ｐゴシック" charset="-128"/>
                <a:cs typeface="Times New Roman" pitchFamily="18" charset="0"/>
              </a:rPr>
              <a:t>);</a:t>
            </a:r>
          </a:p>
          <a:p>
            <a:pPr algn="just">
              <a:spcBef>
                <a:spcPts val="0"/>
              </a:spcBef>
              <a:buClr>
                <a:srgbClr val="4F81BD"/>
              </a:buClr>
              <a:buSzPct val="70000"/>
              <a:defRPr/>
            </a:pPr>
            <a:endParaRPr lang="en-US" sz="2400" dirty="0">
              <a:solidFill>
                <a:prstClr val="black"/>
              </a:solidFill>
              <a:latin typeface="Times New Roman" pitchFamily="18" charset="0"/>
              <a:ea typeface="ＭＳ Ｐゴシック" charset="-128"/>
              <a:cs typeface="Times New Roman" pitchFamily="18" charset="0"/>
            </a:endParaRPr>
          </a:p>
          <a:p>
            <a:pPr marL="457200" indent="-457200" algn="just">
              <a:spcBef>
                <a:spcPts val="0"/>
              </a:spcBef>
              <a:buClr>
                <a:srgbClr val="4F81BD"/>
              </a:buClr>
              <a:buSzPct val="70000"/>
              <a:buFont typeface="Arial" panose="020B0604020202020204" pitchFamily="34" charset="0"/>
              <a:buChar char="•"/>
              <a:defRPr/>
            </a:pPr>
            <a:r>
              <a:rPr lang="en-US" sz="2400" b="1" dirty="0" smtClean="0">
                <a:solidFill>
                  <a:prstClr val="black"/>
                </a:solidFill>
                <a:latin typeface="Times New Roman" pitchFamily="18" charset="0"/>
                <a:ea typeface="ＭＳ Ｐゴシック" charset="-128"/>
                <a:cs typeface="Times New Roman" pitchFamily="18" charset="0"/>
              </a:rPr>
              <a:t>Expression</a:t>
            </a:r>
            <a:r>
              <a:rPr lang="en-US" sz="2400" b="1" dirty="0">
                <a:solidFill>
                  <a:prstClr val="black"/>
                </a:solidFill>
                <a:latin typeface="Times New Roman" pitchFamily="18" charset="0"/>
                <a:ea typeface="ＭＳ Ｐゴシック" charset="-128"/>
                <a:cs typeface="Times New Roman" pitchFamily="18" charset="0"/>
              </a:rPr>
              <a:t>: </a:t>
            </a:r>
            <a:r>
              <a:rPr lang="en-US" sz="2400" dirty="0">
                <a:solidFill>
                  <a:prstClr val="black"/>
                </a:solidFill>
                <a:latin typeface="Times New Roman" pitchFamily="18" charset="0"/>
                <a:ea typeface="ＭＳ Ｐゴシック" charset="-128"/>
                <a:cs typeface="Times New Roman" pitchFamily="18" charset="0"/>
              </a:rPr>
              <a:t>Structure, style and language, including use of appropriate critical terminology, are deployed to communicate; spelling, grammar and punctuation are sufficiently accurate.</a:t>
            </a:r>
          </a:p>
          <a:p>
            <a:pPr marL="457200" indent="-457200" algn="just">
              <a:spcBef>
                <a:spcPts val="0"/>
              </a:spcBef>
              <a:buClr>
                <a:srgbClr val="4F81BD"/>
              </a:buClr>
              <a:buSzPct val="70000"/>
              <a:buFont typeface="Arial" panose="020B0604020202020204" pitchFamily="34" charset="0"/>
              <a:buChar char="•"/>
              <a:defRPr/>
            </a:pPr>
            <a:endParaRPr lang="en-US" sz="2000" dirty="0">
              <a:solidFill>
                <a:prstClr val="black"/>
              </a:solidFill>
              <a:latin typeface="Times New Roman" pitchFamily="18" charset="0"/>
              <a:ea typeface="ＭＳ Ｐゴシック" charset="-128"/>
              <a:cs typeface="Times New Roman" pitchFamily="18" charset="0"/>
            </a:endParaRPr>
          </a:p>
        </p:txBody>
      </p:sp>
      <p:sp>
        <p:nvSpPr>
          <p:cNvPr id="5" name="Rectangle 4"/>
          <p:cNvSpPr>
            <a:spLocks noChangeArrowheads="1"/>
          </p:cNvSpPr>
          <p:nvPr/>
        </p:nvSpPr>
        <p:spPr bwMode="auto">
          <a:xfrm>
            <a:off x="76200" y="152400"/>
            <a:ext cx="7581900" cy="914400"/>
          </a:xfrm>
          <a:prstGeom prst="rect">
            <a:avLst/>
          </a:prstGeom>
          <a:noFill/>
          <a:ln w="6350" cap="rnd">
            <a:noFill/>
            <a:prstDash val="sysDot"/>
            <a:miter lim="800000"/>
            <a:headEnd/>
            <a:tailEnd/>
          </a:ln>
        </p:spPr>
        <p:txBody>
          <a:bodyPr wrap="none" anchor="ctr"/>
          <a:lstStyle/>
          <a:p>
            <a:pPr fontAlgn="auto">
              <a:spcBef>
                <a:spcPts val="0"/>
              </a:spcBef>
              <a:spcAft>
                <a:spcPts val="0"/>
              </a:spcAft>
              <a:defRPr/>
            </a:pPr>
            <a:r>
              <a:rPr lang="en-US" sz="3600" b="1" dirty="0" smtClean="0">
                <a:solidFill>
                  <a:prstClr val="black">
                    <a:lumMod val="95000"/>
                    <a:lumOff val="5000"/>
                  </a:prstClr>
                </a:solidFill>
                <a:latin typeface="Times New Roman" pitchFamily="18" charset="0"/>
                <a:ea typeface="ＭＳ Ｐゴシック" charset="-128"/>
                <a:cs typeface="Times New Roman" pitchFamily="18" charset="0"/>
              </a:rPr>
              <a:t>Performance Criteria</a:t>
            </a:r>
            <a:endParaRPr lang="en-US" sz="3600" b="1" dirty="0">
              <a:solidFill>
                <a:prstClr val="black">
                  <a:lumMod val="95000"/>
                  <a:lumOff val="5000"/>
                </a:prstClr>
              </a:solidFill>
              <a:latin typeface="Times New Roman" pitchFamily="18" charset="0"/>
              <a:ea typeface="ＭＳ Ｐゴシック" charset="-128"/>
              <a:cs typeface="Times New Roman" pitchFamily="18" charset="0"/>
            </a:endParaRPr>
          </a:p>
        </p:txBody>
      </p:sp>
      <p:sp>
        <p:nvSpPr>
          <p:cNvPr id="4" name="Slide Number Placeholder 3"/>
          <p:cNvSpPr>
            <a:spLocks noGrp="1"/>
          </p:cNvSpPr>
          <p:nvPr>
            <p:ph type="sldNum" sz="quarter" idx="12"/>
          </p:nvPr>
        </p:nvSpPr>
        <p:spPr>
          <a:xfrm>
            <a:off x="6934200" y="6492875"/>
            <a:ext cx="2133600" cy="365125"/>
          </a:xfrm>
        </p:spPr>
        <p:txBody>
          <a:bodyPr/>
          <a:lstStyle/>
          <a:p>
            <a:pPr>
              <a:defRPr/>
            </a:pPr>
            <a:fld id="{2C6DB090-FE7C-4CA7-9368-423C6EE5968F}" type="slidenum">
              <a:rPr lang="en-US" smtClean="0">
                <a:solidFill>
                  <a:prstClr val="black">
                    <a:tint val="75000"/>
                  </a:prstClr>
                </a:solidFill>
              </a:rPr>
              <a:pPr>
                <a:defRPr/>
              </a:pPr>
              <a:t>30</a:t>
            </a:fld>
            <a:endParaRPr lang="en-US" dirty="0">
              <a:solidFill>
                <a:prstClr val="black">
                  <a:tint val="75000"/>
                </a:prstClr>
              </a:solidFill>
            </a:endParaRPr>
          </a:p>
        </p:txBody>
      </p:sp>
      <p:pic>
        <p:nvPicPr>
          <p:cNvPr id="6" name="Picture 37" descr="Picture1"/>
          <p:cNvPicPr>
            <a:picLocks noChangeAspect="1" noChangeArrowheads="1"/>
          </p:cNvPicPr>
          <p:nvPr/>
        </p:nvPicPr>
        <p:blipFill>
          <a:blip r:embed="rId3" cstate="print"/>
          <a:srcRect/>
          <a:stretch>
            <a:fillRect/>
          </a:stretch>
        </p:blipFill>
        <p:spPr bwMode="auto">
          <a:xfrm>
            <a:off x="31898" y="6352545"/>
            <a:ext cx="730102" cy="505455"/>
          </a:xfrm>
          <a:prstGeom prst="rect">
            <a:avLst/>
          </a:prstGeom>
          <a:noFill/>
          <a:ln w="9525">
            <a:noFill/>
            <a:miter lim="800000"/>
            <a:headEnd/>
            <a:tailEnd/>
          </a:ln>
        </p:spPr>
      </p:pic>
    </p:spTree>
    <p:extLst>
      <p:ext uri="{BB962C8B-B14F-4D97-AF65-F5344CB8AC3E}">
        <p14:creationId xmlns:p14="http://schemas.microsoft.com/office/powerpoint/2010/main" val="23946113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ext Box 18"/>
          <p:cNvSpPr txBox="1">
            <a:spLocks noChangeArrowheads="1"/>
          </p:cNvSpPr>
          <p:nvPr/>
        </p:nvSpPr>
        <p:spPr bwMode="auto">
          <a:xfrm>
            <a:off x="228600" y="1160520"/>
            <a:ext cx="8382000" cy="3724096"/>
          </a:xfrm>
          <a:prstGeom prst="rect">
            <a:avLst/>
          </a:prstGeom>
          <a:noFill/>
          <a:ln w="9525">
            <a:noFill/>
            <a:miter lim="800000"/>
            <a:headEnd/>
            <a:tailEnd/>
          </a:ln>
        </p:spPr>
        <p:txBody>
          <a:bodyPr wrap="square">
            <a:spAutoFit/>
          </a:bodyPr>
          <a:lstStyle/>
          <a:p>
            <a:pPr marL="457200" indent="-457200" algn="just">
              <a:spcBef>
                <a:spcPts val="0"/>
              </a:spcBef>
              <a:buClr>
                <a:srgbClr val="4F81BD"/>
              </a:buClr>
              <a:buSzPct val="70000"/>
              <a:buFont typeface="Arial" panose="020B0604020202020204" pitchFamily="34" charset="0"/>
              <a:buChar char="•"/>
              <a:defRPr/>
            </a:pPr>
            <a:r>
              <a:rPr lang="en-US" sz="2400" dirty="0">
                <a:solidFill>
                  <a:prstClr val="black"/>
                </a:solidFill>
                <a:latin typeface="Times New Roman" pitchFamily="18" charset="0"/>
                <a:ea typeface="ＭＳ Ｐゴシック" charset="-128"/>
                <a:cs typeface="Times New Roman" pitchFamily="18" charset="0"/>
              </a:rPr>
              <a:t>An essay which does not satisfy the requirement for “sufficient” technical accuracy cannot pass. </a:t>
            </a:r>
            <a:endParaRPr lang="en-US" sz="2400" dirty="0" smtClean="0">
              <a:solidFill>
                <a:prstClr val="black"/>
              </a:solidFill>
              <a:latin typeface="Times New Roman" pitchFamily="18" charset="0"/>
              <a:ea typeface="ＭＳ Ｐゴシック" charset="-128"/>
              <a:cs typeface="Times New Roman" pitchFamily="18" charset="0"/>
            </a:endParaRPr>
          </a:p>
          <a:p>
            <a:pPr algn="just">
              <a:spcBef>
                <a:spcPts val="0"/>
              </a:spcBef>
              <a:buClr>
                <a:srgbClr val="4F81BD"/>
              </a:buClr>
              <a:buSzPct val="70000"/>
              <a:defRPr/>
            </a:pPr>
            <a:endParaRPr lang="en-US" sz="2400" dirty="0">
              <a:solidFill>
                <a:prstClr val="black"/>
              </a:solidFill>
              <a:latin typeface="Times New Roman" pitchFamily="18" charset="0"/>
              <a:ea typeface="ＭＳ Ｐゴシック" charset="-128"/>
              <a:cs typeface="Times New Roman" pitchFamily="18" charset="0"/>
            </a:endParaRPr>
          </a:p>
          <a:p>
            <a:pPr marL="457200" indent="-457200" algn="just">
              <a:spcBef>
                <a:spcPts val="0"/>
              </a:spcBef>
              <a:buClr>
                <a:srgbClr val="4F81BD"/>
              </a:buClr>
              <a:buSzPct val="70000"/>
              <a:buFont typeface="Arial" panose="020B0604020202020204" pitchFamily="34" charset="0"/>
              <a:buChar char="•"/>
              <a:defRPr/>
            </a:pPr>
            <a:r>
              <a:rPr lang="en-US" sz="2400" dirty="0">
                <a:solidFill>
                  <a:prstClr val="black"/>
                </a:solidFill>
                <a:latin typeface="Times New Roman" pitchFamily="18" charset="0"/>
                <a:ea typeface="ＭＳ Ｐゴシック" charset="-128"/>
                <a:cs typeface="Times New Roman" pitchFamily="18" charset="0"/>
              </a:rPr>
              <a:t>The definition of “sufficiently accurate” is: Few errors will be present. The Topic question is well developed with clear indications on how to go about. Technicalities are well argued and presented (pros and cons provided where relevant). Statistics are provided to substantiate any argument and literature on the topic clearly </a:t>
            </a:r>
            <a:r>
              <a:rPr lang="en-US" sz="2400" dirty="0" smtClean="0">
                <a:solidFill>
                  <a:prstClr val="black"/>
                </a:solidFill>
                <a:latin typeface="Times New Roman" pitchFamily="18" charset="0"/>
                <a:ea typeface="ＭＳ Ｐゴシック" charset="-128"/>
                <a:cs typeface="Times New Roman" pitchFamily="18" charset="0"/>
              </a:rPr>
              <a:t>discussed.</a:t>
            </a:r>
            <a:endParaRPr lang="en-US" sz="2400" dirty="0">
              <a:solidFill>
                <a:prstClr val="black"/>
              </a:solidFill>
              <a:latin typeface="Times New Roman" pitchFamily="18" charset="0"/>
              <a:ea typeface="ＭＳ Ｐゴシック" charset="-128"/>
              <a:cs typeface="Times New Roman" pitchFamily="18" charset="0"/>
            </a:endParaRPr>
          </a:p>
          <a:p>
            <a:pPr marL="457200" indent="-457200" algn="just">
              <a:spcBef>
                <a:spcPts val="0"/>
              </a:spcBef>
              <a:buClr>
                <a:srgbClr val="4F81BD"/>
              </a:buClr>
              <a:buSzPct val="70000"/>
              <a:buFont typeface="Arial" panose="020B0604020202020204" pitchFamily="34" charset="0"/>
              <a:buChar char="•"/>
              <a:defRPr/>
            </a:pPr>
            <a:endParaRPr lang="en-US" sz="2000" dirty="0">
              <a:solidFill>
                <a:prstClr val="black"/>
              </a:solidFill>
              <a:latin typeface="Times New Roman" pitchFamily="18" charset="0"/>
              <a:ea typeface="ＭＳ Ｐゴシック" charset="-128"/>
              <a:cs typeface="Times New Roman" pitchFamily="18" charset="0"/>
            </a:endParaRPr>
          </a:p>
        </p:txBody>
      </p:sp>
      <p:sp>
        <p:nvSpPr>
          <p:cNvPr id="5" name="Rectangle 4"/>
          <p:cNvSpPr>
            <a:spLocks noChangeArrowheads="1"/>
          </p:cNvSpPr>
          <p:nvPr/>
        </p:nvSpPr>
        <p:spPr bwMode="auto">
          <a:xfrm>
            <a:off x="76200" y="152400"/>
            <a:ext cx="7581900" cy="914400"/>
          </a:xfrm>
          <a:prstGeom prst="rect">
            <a:avLst/>
          </a:prstGeom>
          <a:noFill/>
          <a:ln w="6350" cap="rnd">
            <a:noFill/>
            <a:prstDash val="sysDot"/>
            <a:miter lim="800000"/>
            <a:headEnd/>
            <a:tailEnd/>
          </a:ln>
        </p:spPr>
        <p:txBody>
          <a:bodyPr wrap="none" anchor="ctr"/>
          <a:lstStyle/>
          <a:p>
            <a:pPr fontAlgn="auto">
              <a:spcBef>
                <a:spcPts val="0"/>
              </a:spcBef>
              <a:spcAft>
                <a:spcPts val="0"/>
              </a:spcAft>
              <a:defRPr/>
            </a:pPr>
            <a:r>
              <a:rPr lang="en-US" sz="3600" b="1" dirty="0" smtClean="0">
                <a:solidFill>
                  <a:prstClr val="black">
                    <a:lumMod val="95000"/>
                    <a:lumOff val="5000"/>
                  </a:prstClr>
                </a:solidFill>
                <a:latin typeface="Times New Roman" pitchFamily="18" charset="0"/>
                <a:ea typeface="ＭＳ Ｐゴシック" charset="-128"/>
                <a:cs typeface="Times New Roman" pitchFamily="18" charset="0"/>
              </a:rPr>
              <a:t>Technical Accuracy</a:t>
            </a:r>
            <a:endParaRPr lang="en-US" sz="3600" b="1" dirty="0">
              <a:solidFill>
                <a:prstClr val="black">
                  <a:lumMod val="95000"/>
                  <a:lumOff val="5000"/>
                </a:prstClr>
              </a:solidFill>
              <a:latin typeface="Times New Roman" pitchFamily="18" charset="0"/>
              <a:ea typeface="ＭＳ Ｐゴシック" charset="-128"/>
              <a:cs typeface="Times New Roman" pitchFamily="18" charset="0"/>
            </a:endParaRPr>
          </a:p>
        </p:txBody>
      </p:sp>
      <p:sp>
        <p:nvSpPr>
          <p:cNvPr id="4" name="Slide Number Placeholder 3"/>
          <p:cNvSpPr>
            <a:spLocks noGrp="1"/>
          </p:cNvSpPr>
          <p:nvPr>
            <p:ph type="sldNum" sz="quarter" idx="12"/>
          </p:nvPr>
        </p:nvSpPr>
        <p:spPr>
          <a:xfrm>
            <a:off x="6934200" y="6492875"/>
            <a:ext cx="2133600" cy="365125"/>
          </a:xfrm>
        </p:spPr>
        <p:txBody>
          <a:bodyPr/>
          <a:lstStyle/>
          <a:p>
            <a:pPr>
              <a:defRPr/>
            </a:pPr>
            <a:fld id="{2C6DB090-FE7C-4CA7-9368-423C6EE5968F}" type="slidenum">
              <a:rPr lang="en-US" smtClean="0">
                <a:solidFill>
                  <a:prstClr val="black">
                    <a:tint val="75000"/>
                  </a:prstClr>
                </a:solidFill>
              </a:rPr>
              <a:pPr>
                <a:defRPr/>
              </a:pPr>
              <a:t>31</a:t>
            </a:fld>
            <a:endParaRPr lang="en-US" dirty="0">
              <a:solidFill>
                <a:prstClr val="black">
                  <a:tint val="75000"/>
                </a:prstClr>
              </a:solidFill>
            </a:endParaRPr>
          </a:p>
        </p:txBody>
      </p:sp>
      <p:pic>
        <p:nvPicPr>
          <p:cNvPr id="6" name="Picture 37" descr="Picture1"/>
          <p:cNvPicPr>
            <a:picLocks noChangeAspect="1" noChangeArrowheads="1"/>
          </p:cNvPicPr>
          <p:nvPr/>
        </p:nvPicPr>
        <p:blipFill>
          <a:blip r:embed="rId3" cstate="print"/>
          <a:srcRect/>
          <a:stretch>
            <a:fillRect/>
          </a:stretch>
        </p:blipFill>
        <p:spPr bwMode="auto">
          <a:xfrm>
            <a:off x="31898" y="6352545"/>
            <a:ext cx="730102" cy="505455"/>
          </a:xfrm>
          <a:prstGeom prst="rect">
            <a:avLst/>
          </a:prstGeom>
          <a:noFill/>
          <a:ln w="9525">
            <a:noFill/>
            <a:miter lim="800000"/>
            <a:headEnd/>
            <a:tailEnd/>
          </a:ln>
        </p:spPr>
      </p:pic>
    </p:spTree>
    <p:extLst>
      <p:ext uri="{BB962C8B-B14F-4D97-AF65-F5344CB8AC3E}">
        <p14:creationId xmlns:p14="http://schemas.microsoft.com/office/powerpoint/2010/main" val="32437276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7000"/>
            <a:lum/>
          </a:blip>
          <a:srcRect/>
          <a:stretch>
            <a:fillRect l="-12000" r="-12000"/>
          </a:stretch>
        </a:blip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2895600"/>
            <a:ext cx="8229600" cy="1143000"/>
          </a:xfrm>
        </p:spPr>
        <p:txBody>
          <a:bodyPr/>
          <a:lstStyle/>
          <a:p>
            <a:pPr lvl="0" eaLnBrk="1" hangingPunct="1">
              <a:lnSpc>
                <a:spcPct val="150000"/>
              </a:lnSpc>
              <a:spcBef>
                <a:spcPct val="50000"/>
              </a:spcBef>
              <a:buClr>
                <a:srgbClr val="0033CC"/>
              </a:buClr>
            </a:pPr>
            <a:r>
              <a:rPr lang="en-US" sz="2200" b="1" dirty="0" smtClean="0">
                <a:solidFill>
                  <a:prstClr val="black"/>
                </a:solidFill>
                <a:latin typeface="Times New Roman" pitchFamily="18" charset="0"/>
                <a:ea typeface="ＭＳ Ｐゴシック" charset="-128"/>
                <a:cs typeface="Times New Roman" pitchFamily="18" charset="0"/>
              </a:rPr>
              <a:t>CONCLUSION</a:t>
            </a:r>
            <a:br>
              <a:rPr lang="en-US" sz="2200" b="1" dirty="0" smtClean="0">
                <a:solidFill>
                  <a:prstClr val="black"/>
                </a:solidFill>
                <a:latin typeface="Times New Roman" pitchFamily="18" charset="0"/>
                <a:ea typeface="ＭＳ Ｐゴシック" charset="-128"/>
                <a:cs typeface="Times New Roman" pitchFamily="18" charset="0"/>
              </a:rPr>
            </a:br>
            <a:endParaRPr lang="en-US" sz="2200" b="1" dirty="0">
              <a:solidFill>
                <a:prstClr val="black"/>
              </a:solidFill>
              <a:latin typeface="Times New Roman" pitchFamily="18" charset="0"/>
              <a:ea typeface="ＭＳ Ｐゴシック" charset="-128"/>
              <a:cs typeface="Times New Roman" pitchFamily="18" charset="0"/>
            </a:endParaRPr>
          </a:p>
        </p:txBody>
      </p:sp>
      <p:sp>
        <p:nvSpPr>
          <p:cNvPr id="15363"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C3F271E-A035-4141-B5E2-096AE07A659C}" type="slidenum">
              <a:rPr lang="en-US" sz="1200" smtClean="0">
                <a:solidFill>
                  <a:srgbClr val="898989"/>
                </a:solidFill>
                <a:latin typeface="Arial" panose="020B0604020202020204" pitchFamily="34" charset="0"/>
              </a:rPr>
              <a:pPr>
                <a:spcBef>
                  <a:spcPct val="0"/>
                </a:spcBef>
                <a:buFontTx/>
                <a:buNone/>
              </a:pPr>
              <a:t>32</a:t>
            </a:fld>
            <a:endParaRPr lang="en-US" sz="1200" smtClean="0">
              <a:solidFill>
                <a:srgbClr val="898989"/>
              </a:solidFill>
              <a:latin typeface="Arial" panose="020B0604020202020204" pitchFamily="34" charset="0"/>
            </a:endParaRPr>
          </a:p>
        </p:txBody>
      </p:sp>
    </p:spTree>
    <p:extLst>
      <p:ext uri="{BB962C8B-B14F-4D97-AF65-F5344CB8AC3E}">
        <p14:creationId xmlns:p14="http://schemas.microsoft.com/office/powerpoint/2010/main" val="38984385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ext Box 18"/>
          <p:cNvSpPr txBox="1">
            <a:spLocks noChangeArrowheads="1"/>
          </p:cNvSpPr>
          <p:nvPr/>
        </p:nvSpPr>
        <p:spPr bwMode="auto">
          <a:xfrm>
            <a:off x="228600" y="1160520"/>
            <a:ext cx="8382000" cy="3539430"/>
          </a:xfrm>
          <a:prstGeom prst="rect">
            <a:avLst/>
          </a:prstGeom>
          <a:noFill/>
          <a:ln w="9525">
            <a:noFill/>
            <a:miter lim="800000"/>
            <a:headEnd/>
            <a:tailEnd/>
          </a:ln>
        </p:spPr>
        <p:txBody>
          <a:bodyPr wrap="square">
            <a:spAutoFit/>
          </a:bodyPr>
          <a:lstStyle/>
          <a:p>
            <a:pPr marL="457200" indent="-457200" algn="just">
              <a:spcBef>
                <a:spcPts val="0"/>
              </a:spcBef>
              <a:buClr>
                <a:srgbClr val="4F81BD"/>
              </a:buClr>
              <a:buSzPct val="70000"/>
              <a:buFont typeface="Arial" panose="020B0604020202020204" pitchFamily="34" charset="0"/>
              <a:buChar char="•"/>
              <a:defRPr/>
            </a:pPr>
            <a:r>
              <a:rPr lang="en-US" sz="2800" dirty="0" smtClean="0">
                <a:solidFill>
                  <a:prstClr val="black"/>
                </a:solidFill>
                <a:latin typeface="Times New Roman" pitchFamily="18" charset="0"/>
                <a:ea typeface="ＭＳ Ｐゴシック" charset="-128"/>
                <a:cs typeface="Times New Roman" pitchFamily="18" charset="0"/>
              </a:rPr>
              <a:t>Discuss the current Mauritius IFC;</a:t>
            </a:r>
          </a:p>
          <a:p>
            <a:pPr marL="457200" indent="-457200" algn="just">
              <a:spcBef>
                <a:spcPts val="0"/>
              </a:spcBef>
              <a:buClr>
                <a:srgbClr val="4F81BD"/>
              </a:buClr>
              <a:buSzPct val="70000"/>
              <a:buFont typeface="Arial" panose="020B0604020202020204" pitchFamily="34" charset="0"/>
              <a:buChar char="•"/>
              <a:defRPr/>
            </a:pPr>
            <a:endParaRPr lang="en-US" sz="2800" dirty="0" smtClean="0">
              <a:solidFill>
                <a:prstClr val="black"/>
              </a:solidFill>
              <a:latin typeface="Times New Roman" pitchFamily="18" charset="0"/>
              <a:ea typeface="ＭＳ Ｐゴシック" charset="-128"/>
              <a:cs typeface="Times New Roman" pitchFamily="18" charset="0"/>
            </a:endParaRPr>
          </a:p>
          <a:p>
            <a:pPr marL="457200" indent="-457200" algn="just">
              <a:spcBef>
                <a:spcPts val="0"/>
              </a:spcBef>
              <a:buClr>
                <a:srgbClr val="4F81BD"/>
              </a:buClr>
              <a:buSzPct val="70000"/>
              <a:buFont typeface="Arial" panose="020B0604020202020204" pitchFamily="34" charset="0"/>
              <a:buChar char="•"/>
              <a:defRPr/>
            </a:pPr>
            <a:r>
              <a:rPr lang="en-US" sz="2800" dirty="0" smtClean="0">
                <a:solidFill>
                  <a:prstClr val="black"/>
                </a:solidFill>
                <a:latin typeface="Times New Roman" pitchFamily="18" charset="0"/>
                <a:ea typeface="ＭＳ Ｐゴシック" charset="-128"/>
                <a:cs typeface="Times New Roman" pitchFamily="18" charset="0"/>
              </a:rPr>
              <a:t>Discuss possible avenues for diversification;</a:t>
            </a:r>
          </a:p>
          <a:p>
            <a:pPr algn="just">
              <a:spcBef>
                <a:spcPts val="0"/>
              </a:spcBef>
              <a:buClr>
                <a:srgbClr val="4F81BD"/>
              </a:buClr>
              <a:buSzPct val="70000"/>
              <a:defRPr/>
            </a:pPr>
            <a:endParaRPr lang="en-US" sz="2800" dirty="0" smtClean="0">
              <a:solidFill>
                <a:prstClr val="black"/>
              </a:solidFill>
              <a:latin typeface="Times New Roman" pitchFamily="18" charset="0"/>
              <a:ea typeface="ＭＳ Ｐゴシック" charset="-128"/>
              <a:cs typeface="Times New Roman" pitchFamily="18" charset="0"/>
            </a:endParaRPr>
          </a:p>
          <a:p>
            <a:pPr marL="457200" indent="-457200" algn="just">
              <a:spcBef>
                <a:spcPts val="0"/>
              </a:spcBef>
              <a:buClr>
                <a:srgbClr val="4F81BD"/>
              </a:buClr>
              <a:buSzPct val="70000"/>
              <a:buFont typeface="Arial" panose="020B0604020202020204" pitchFamily="34" charset="0"/>
              <a:buChar char="•"/>
              <a:defRPr/>
            </a:pPr>
            <a:r>
              <a:rPr lang="en-US" sz="2800" dirty="0" smtClean="0">
                <a:solidFill>
                  <a:prstClr val="black"/>
                </a:solidFill>
                <a:latin typeface="Times New Roman" pitchFamily="18" charset="0"/>
                <a:ea typeface="ＭＳ Ｐゴシック" charset="-128"/>
                <a:cs typeface="Times New Roman" pitchFamily="18" charset="0"/>
              </a:rPr>
              <a:t>Challenges that will have to be overcome in order to make proposals a reality ;</a:t>
            </a:r>
          </a:p>
          <a:p>
            <a:pPr algn="just">
              <a:spcBef>
                <a:spcPts val="0"/>
              </a:spcBef>
              <a:buClr>
                <a:srgbClr val="4F81BD"/>
              </a:buClr>
              <a:buSzPct val="70000"/>
              <a:defRPr/>
            </a:pPr>
            <a:endParaRPr lang="en-US" sz="2800" b="1" dirty="0" smtClean="0">
              <a:solidFill>
                <a:prstClr val="black"/>
              </a:solidFill>
              <a:latin typeface="Times New Roman" pitchFamily="18" charset="0"/>
              <a:ea typeface="ＭＳ Ｐゴシック" charset="-128"/>
              <a:cs typeface="Times New Roman" pitchFamily="18" charset="0"/>
            </a:endParaRPr>
          </a:p>
          <a:p>
            <a:pPr marL="457200" indent="-457200" algn="just">
              <a:spcBef>
                <a:spcPts val="0"/>
              </a:spcBef>
              <a:buClr>
                <a:srgbClr val="4F81BD"/>
              </a:buClr>
              <a:buSzPct val="70000"/>
              <a:buFont typeface="Arial" panose="020B0604020202020204" pitchFamily="34" charset="0"/>
              <a:buChar char="•"/>
              <a:defRPr/>
            </a:pPr>
            <a:r>
              <a:rPr lang="en-US" sz="2800" dirty="0" smtClean="0">
                <a:solidFill>
                  <a:prstClr val="black"/>
                </a:solidFill>
                <a:latin typeface="Times New Roman" pitchFamily="18" charset="0"/>
                <a:ea typeface="ＭＳ Ｐゴシック" charset="-128"/>
                <a:cs typeface="Times New Roman" pitchFamily="18" charset="0"/>
              </a:rPr>
              <a:t>Facts and Figures to substantiate any propositions.</a:t>
            </a:r>
            <a:endParaRPr lang="en-US" sz="2800" dirty="0">
              <a:solidFill>
                <a:prstClr val="black"/>
              </a:solidFill>
              <a:latin typeface="Times New Roman" pitchFamily="18" charset="0"/>
              <a:ea typeface="ＭＳ Ｐゴシック" charset="-128"/>
              <a:cs typeface="Times New Roman" pitchFamily="18" charset="0"/>
            </a:endParaRPr>
          </a:p>
        </p:txBody>
      </p:sp>
      <p:sp>
        <p:nvSpPr>
          <p:cNvPr id="5" name="Rectangle 4"/>
          <p:cNvSpPr>
            <a:spLocks noChangeArrowheads="1"/>
          </p:cNvSpPr>
          <p:nvPr/>
        </p:nvSpPr>
        <p:spPr bwMode="auto">
          <a:xfrm>
            <a:off x="76200" y="152400"/>
            <a:ext cx="7581900" cy="914400"/>
          </a:xfrm>
          <a:prstGeom prst="rect">
            <a:avLst/>
          </a:prstGeom>
          <a:noFill/>
          <a:ln w="6350" cap="rnd">
            <a:noFill/>
            <a:prstDash val="sysDot"/>
            <a:miter lim="800000"/>
            <a:headEnd/>
            <a:tailEnd/>
          </a:ln>
        </p:spPr>
        <p:txBody>
          <a:bodyPr wrap="none" anchor="ctr"/>
          <a:lstStyle/>
          <a:p>
            <a:pPr fontAlgn="auto">
              <a:spcBef>
                <a:spcPts val="0"/>
              </a:spcBef>
              <a:spcAft>
                <a:spcPts val="0"/>
              </a:spcAft>
              <a:defRPr/>
            </a:pPr>
            <a:r>
              <a:rPr lang="en-US" sz="3600" b="1" dirty="0" smtClean="0">
                <a:solidFill>
                  <a:prstClr val="black">
                    <a:lumMod val="95000"/>
                    <a:lumOff val="5000"/>
                  </a:prstClr>
                </a:solidFill>
                <a:latin typeface="Times New Roman" pitchFamily="18" charset="0"/>
                <a:ea typeface="ＭＳ Ｐゴシック" charset="-128"/>
                <a:cs typeface="Times New Roman" pitchFamily="18" charset="0"/>
              </a:rPr>
              <a:t>Overall</a:t>
            </a:r>
            <a:endParaRPr lang="en-US" sz="3600" b="1" dirty="0">
              <a:solidFill>
                <a:prstClr val="black">
                  <a:lumMod val="95000"/>
                  <a:lumOff val="5000"/>
                </a:prstClr>
              </a:solidFill>
              <a:latin typeface="Times New Roman" pitchFamily="18" charset="0"/>
              <a:ea typeface="ＭＳ Ｐゴシック" charset="-128"/>
              <a:cs typeface="Times New Roman" pitchFamily="18" charset="0"/>
            </a:endParaRPr>
          </a:p>
        </p:txBody>
      </p:sp>
      <p:sp>
        <p:nvSpPr>
          <p:cNvPr id="4" name="Slide Number Placeholder 3"/>
          <p:cNvSpPr>
            <a:spLocks noGrp="1"/>
          </p:cNvSpPr>
          <p:nvPr>
            <p:ph type="sldNum" sz="quarter" idx="12"/>
          </p:nvPr>
        </p:nvSpPr>
        <p:spPr>
          <a:xfrm>
            <a:off x="6934200" y="6492875"/>
            <a:ext cx="2133600" cy="365125"/>
          </a:xfrm>
        </p:spPr>
        <p:txBody>
          <a:bodyPr/>
          <a:lstStyle/>
          <a:p>
            <a:pPr>
              <a:defRPr/>
            </a:pPr>
            <a:fld id="{2C6DB090-FE7C-4CA7-9368-423C6EE5968F}" type="slidenum">
              <a:rPr lang="en-US" smtClean="0">
                <a:solidFill>
                  <a:prstClr val="black">
                    <a:tint val="75000"/>
                  </a:prstClr>
                </a:solidFill>
              </a:rPr>
              <a:pPr>
                <a:defRPr/>
              </a:pPr>
              <a:t>33</a:t>
            </a:fld>
            <a:endParaRPr lang="en-US" dirty="0">
              <a:solidFill>
                <a:prstClr val="black">
                  <a:tint val="75000"/>
                </a:prstClr>
              </a:solidFill>
            </a:endParaRPr>
          </a:p>
        </p:txBody>
      </p:sp>
      <p:pic>
        <p:nvPicPr>
          <p:cNvPr id="6" name="Picture 37" descr="Picture1"/>
          <p:cNvPicPr>
            <a:picLocks noChangeAspect="1" noChangeArrowheads="1"/>
          </p:cNvPicPr>
          <p:nvPr/>
        </p:nvPicPr>
        <p:blipFill>
          <a:blip r:embed="rId3" cstate="print"/>
          <a:srcRect/>
          <a:stretch>
            <a:fillRect/>
          </a:stretch>
        </p:blipFill>
        <p:spPr bwMode="auto">
          <a:xfrm>
            <a:off x="31898" y="6352545"/>
            <a:ext cx="730102" cy="505455"/>
          </a:xfrm>
          <a:prstGeom prst="rect">
            <a:avLst/>
          </a:prstGeom>
          <a:noFill/>
          <a:ln w="9525">
            <a:noFill/>
            <a:miter lim="800000"/>
            <a:headEnd/>
            <a:tailEnd/>
          </a:ln>
        </p:spPr>
      </p:pic>
    </p:spTree>
    <p:extLst>
      <p:ext uri="{BB962C8B-B14F-4D97-AF65-F5344CB8AC3E}">
        <p14:creationId xmlns:p14="http://schemas.microsoft.com/office/powerpoint/2010/main" val="14433692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ext Box 18"/>
          <p:cNvSpPr txBox="1">
            <a:spLocks noChangeArrowheads="1"/>
          </p:cNvSpPr>
          <p:nvPr/>
        </p:nvSpPr>
        <p:spPr bwMode="auto">
          <a:xfrm>
            <a:off x="396949" y="1020790"/>
            <a:ext cx="8382000" cy="707886"/>
          </a:xfrm>
          <a:prstGeom prst="rect">
            <a:avLst/>
          </a:prstGeom>
          <a:noFill/>
          <a:ln w="9525">
            <a:noFill/>
            <a:miter lim="800000"/>
            <a:headEnd/>
            <a:tailEnd/>
          </a:ln>
        </p:spPr>
        <p:txBody>
          <a:bodyPr wrap="square">
            <a:spAutoFit/>
          </a:bodyPr>
          <a:lstStyle/>
          <a:p>
            <a:pPr marL="457200" indent="-457200" algn="just">
              <a:spcBef>
                <a:spcPts val="0"/>
              </a:spcBef>
              <a:buClr>
                <a:srgbClr val="4F81BD"/>
              </a:buClr>
              <a:buSzPct val="70000"/>
              <a:buFont typeface="Arial" panose="020B0604020202020204" pitchFamily="34" charset="0"/>
              <a:buChar char="•"/>
              <a:defRPr/>
            </a:pPr>
            <a:endParaRPr lang="en-US" sz="2000" dirty="0">
              <a:solidFill>
                <a:prstClr val="black"/>
              </a:solidFill>
              <a:latin typeface="Times New Roman" pitchFamily="18" charset="0"/>
              <a:ea typeface="ＭＳ Ｐゴシック" charset="-128"/>
              <a:cs typeface="Times New Roman" pitchFamily="18" charset="0"/>
            </a:endParaRPr>
          </a:p>
          <a:p>
            <a:pPr marL="457200" indent="-457200" algn="just">
              <a:spcBef>
                <a:spcPts val="0"/>
              </a:spcBef>
              <a:buClr>
                <a:srgbClr val="4F81BD"/>
              </a:buClr>
              <a:buSzPct val="70000"/>
              <a:buFont typeface="Arial" panose="020B0604020202020204" pitchFamily="34" charset="0"/>
              <a:buChar char="•"/>
              <a:defRPr/>
            </a:pPr>
            <a:endParaRPr lang="en-US" sz="2000" dirty="0">
              <a:solidFill>
                <a:prstClr val="black"/>
              </a:solidFill>
              <a:latin typeface="Times New Roman" pitchFamily="18" charset="0"/>
              <a:ea typeface="ＭＳ Ｐゴシック" charset="-128"/>
              <a:cs typeface="Times New Roman" pitchFamily="18" charset="0"/>
            </a:endParaRPr>
          </a:p>
        </p:txBody>
      </p:sp>
      <p:sp>
        <p:nvSpPr>
          <p:cNvPr id="5" name="Rectangle 4"/>
          <p:cNvSpPr>
            <a:spLocks noChangeArrowheads="1"/>
          </p:cNvSpPr>
          <p:nvPr/>
        </p:nvSpPr>
        <p:spPr bwMode="auto">
          <a:xfrm>
            <a:off x="76200" y="152400"/>
            <a:ext cx="7581900" cy="914400"/>
          </a:xfrm>
          <a:prstGeom prst="rect">
            <a:avLst/>
          </a:prstGeom>
          <a:noFill/>
          <a:ln w="6350" cap="rnd">
            <a:noFill/>
            <a:prstDash val="sysDot"/>
            <a:miter lim="800000"/>
            <a:headEnd/>
            <a:tailEnd/>
          </a:ln>
        </p:spPr>
        <p:txBody>
          <a:bodyPr wrap="none" anchor="ctr"/>
          <a:lstStyle/>
          <a:p>
            <a:pPr fontAlgn="auto">
              <a:spcBef>
                <a:spcPts val="0"/>
              </a:spcBef>
              <a:spcAft>
                <a:spcPts val="0"/>
              </a:spcAft>
              <a:defRPr/>
            </a:pPr>
            <a:r>
              <a:rPr lang="en-US" sz="3600" b="1" dirty="0" smtClean="0">
                <a:solidFill>
                  <a:prstClr val="black">
                    <a:lumMod val="95000"/>
                    <a:lumOff val="5000"/>
                  </a:prstClr>
                </a:solidFill>
                <a:latin typeface="Times New Roman" pitchFamily="18" charset="0"/>
                <a:ea typeface="ＭＳ Ｐゴシック" charset="-128"/>
                <a:cs typeface="Times New Roman" pitchFamily="18" charset="0"/>
              </a:rPr>
              <a:t>Any Questions</a:t>
            </a:r>
            <a:endParaRPr lang="en-US" sz="3600" b="1" dirty="0">
              <a:solidFill>
                <a:prstClr val="black">
                  <a:lumMod val="95000"/>
                  <a:lumOff val="5000"/>
                </a:prstClr>
              </a:solidFill>
              <a:latin typeface="Times New Roman" pitchFamily="18" charset="0"/>
              <a:ea typeface="ＭＳ Ｐゴシック" charset="-128"/>
              <a:cs typeface="Times New Roman" pitchFamily="18" charset="0"/>
            </a:endParaRPr>
          </a:p>
        </p:txBody>
      </p:sp>
      <p:sp>
        <p:nvSpPr>
          <p:cNvPr id="4" name="Slide Number Placeholder 3"/>
          <p:cNvSpPr>
            <a:spLocks noGrp="1"/>
          </p:cNvSpPr>
          <p:nvPr>
            <p:ph type="sldNum" sz="quarter" idx="12"/>
          </p:nvPr>
        </p:nvSpPr>
        <p:spPr>
          <a:xfrm>
            <a:off x="6934200" y="6492875"/>
            <a:ext cx="2133600" cy="365125"/>
          </a:xfrm>
        </p:spPr>
        <p:txBody>
          <a:bodyPr/>
          <a:lstStyle/>
          <a:p>
            <a:pPr>
              <a:defRPr/>
            </a:pPr>
            <a:fld id="{2C6DB090-FE7C-4CA7-9368-423C6EE5968F}" type="slidenum">
              <a:rPr lang="en-US" smtClean="0">
                <a:solidFill>
                  <a:prstClr val="black">
                    <a:tint val="75000"/>
                  </a:prstClr>
                </a:solidFill>
              </a:rPr>
              <a:pPr>
                <a:defRPr/>
              </a:pPr>
              <a:t>34</a:t>
            </a:fld>
            <a:endParaRPr lang="en-US" dirty="0">
              <a:solidFill>
                <a:prstClr val="black">
                  <a:tint val="75000"/>
                </a:prstClr>
              </a:solidFill>
            </a:endParaRPr>
          </a:p>
        </p:txBody>
      </p:sp>
      <p:pic>
        <p:nvPicPr>
          <p:cNvPr id="6" name="Picture 37" descr="Picture1"/>
          <p:cNvPicPr>
            <a:picLocks noChangeAspect="1" noChangeArrowheads="1"/>
          </p:cNvPicPr>
          <p:nvPr/>
        </p:nvPicPr>
        <p:blipFill>
          <a:blip r:embed="rId3" cstate="print"/>
          <a:srcRect/>
          <a:stretch>
            <a:fillRect/>
          </a:stretch>
        </p:blipFill>
        <p:spPr bwMode="auto">
          <a:xfrm>
            <a:off x="31898" y="6352545"/>
            <a:ext cx="730102" cy="505455"/>
          </a:xfrm>
          <a:prstGeom prst="rect">
            <a:avLst/>
          </a:prstGeom>
          <a:noFill/>
          <a:ln w="9525">
            <a:noFill/>
            <a:miter lim="800000"/>
            <a:headEnd/>
            <a:tailEnd/>
          </a:ln>
        </p:spPr>
      </p:pic>
      <p:pic>
        <p:nvPicPr>
          <p:cNvPr id="3" name="Picture 2"/>
          <p:cNvPicPr>
            <a:picLocks noChangeAspect="1"/>
          </p:cNvPicPr>
          <p:nvPr/>
        </p:nvPicPr>
        <p:blipFill>
          <a:blip r:embed="rId4"/>
          <a:stretch>
            <a:fillRect/>
          </a:stretch>
        </p:blipFill>
        <p:spPr>
          <a:xfrm>
            <a:off x="3502059" y="1353132"/>
            <a:ext cx="2139881" cy="4151736"/>
          </a:xfrm>
          <a:prstGeom prst="rect">
            <a:avLst/>
          </a:prstGeom>
        </p:spPr>
      </p:pic>
    </p:spTree>
    <p:extLst>
      <p:ext uri="{BB962C8B-B14F-4D97-AF65-F5344CB8AC3E}">
        <p14:creationId xmlns:p14="http://schemas.microsoft.com/office/powerpoint/2010/main" val="2542395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842" name="Slide Number Placeholder 4"/>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D4F8D89-8B18-4EF1-84AB-5A48773B6F62}" type="slidenum">
              <a:rPr lang="en-US" sz="1200" smtClean="0">
                <a:solidFill>
                  <a:srgbClr val="898989"/>
                </a:solidFill>
                <a:latin typeface="Arial" panose="020B0604020202020204" pitchFamily="34" charset="0"/>
              </a:rPr>
              <a:pPr>
                <a:spcBef>
                  <a:spcPct val="0"/>
                </a:spcBef>
                <a:buFontTx/>
                <a:buNone/>
              </a:pPr>
              <a:t>35</a:t>
            </a:fld>
            <a:endParaRPr lang="en-US" sz="1200" smtClean="0">
              <a:solidFill>
                <a:srgbClr val="898989"/>
              </a:solidFill>
              <a:latin typeface="Arial" panose="020B0604020202020204" pitchFamily="34" charset="0"/>
            </a:endParaRPr>
          </a:p>
        </p:txBody>
      </p:sp>
      <p:pic>
        <p:nvPicPr>
          <p:cNvPr id="3584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50" y="242888"/>
            <a:ext cx="1936750" cy="631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1524000" y="1600200"/>
            <a:ext cx="7543800" cy="1295400"/>
          </a:xfrm>
        </p:spPr>
        <p:txBody>
          <a:bodyPr>
            <a:normAutofit fontScale="90000"/>
          </a:bodyPr>
          <a:lstStyle/>
          <a:p>
            <a:pPr>
              <a:defRPr/>
            </a:pPr>
            <a:r>
              <a:rPr lang="en-US" b="1" dirty="0">
                <a:solidFill>
                  <a:schemeClr val="accent1">
                    <a:lumMod val="75000"/>
                  </a:schemeClr>
                </a:solidFill>
                <a:latin typeface="Times New Roman" pitchFamily="18" charset="0"/>
                <a:cs typeface="Times New Roman" pitchFamily="18" charset="0"/>
              </a:rPr>
              <a:t>THANK YOU </a:t>
            </a:r>
            <a:br>
              <a:rPr lang="en-US" b="1" dirty="0">
                <a:solidFill>
                  <a:schemeClr val="accent1">
                    <a:lumMod val="75000"/>
                  </a:schemeClr>
                </a:solidFill>
                <a:latin typeface="Times New Roman" pitchFamily="18" charset="0"/>
                <a:cs typeface="Times New Roman" pitchFamily="18" charset="0"/>
              </a:rPr>
            </a:br>
            <a:r>
              <a:rPr lang="en-US" b="1" dirty="0">
                <a:solidFill>
                  <a:schemeClr val="accent1">
                    <a:lumMod val="75000"/>
                  </a:schemeClr>
                </a:solidFill>
                <a:latin typeface="Times New Roman" pitchFamily="18" charset="0"/>
                <a:cs typeface="Times New Roman" pitchFamily="18" charset="0"/>
              </a:rPr>
              <a:t>FOR YOUR KIND </a:t>
            </a:r>
            <a:r>
              <a:rPr lang="en-US" b="1" dirty="0" smtClean="0">
                <a:solidFill>
                  <a:schemeClr val="accent1">
                    <a:lumMod val="75000"/>
                  </a:schemeClr>
                </a:solidFill>
                <a:latin typeface="Times New Roman" pitchFamily="18" charset="0"/>
                <a:cs typeface="Times New Roman" pitchFamily="18" charset="0"/>
              </a:rPr>
              <a:t>ATTENTION</a:t>
            </a:r>
            <a:endParaRPr lang="en-US" dirty="0">
              <a:solidFill>
                <a:schemeClr val="accent1">
                  <a:lumMod val="75000"/>
                </a:schemeClr>
              </a:solidFill>
            </a:endParaRPr>
          </a:p>
        </p:txBody>
      </p:sp>
      <p:pic>
        <p:nvPicPr>
          <p:cNvPr id="35845"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9213" y="4648200"/>
            <a:ext cx="7824787"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37" descr="Picture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638" y="6386513"/>
            <a:ext cx="6794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7840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2"/>
          <p:cNvSpPr txBox="1">
            <a:spLocks noGrp="1" noChangeArrowheads="1"/>
          </p:cNvSpPr>
          <p:nvPr/>
        </p:nvSpPr>
        <p:spPr bwMode="auto">
          <a:xfrm>
            <a:off x="2614613" y="6296025"/>
            <a:ext cx="4889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32BDC083-C2CA-49DC-8931-2747EBE2A259}" type="slidenum">
              <a:rPr lang="en-US" sz="800" smtClean="0">
                <a:solidFill>
                  <a:srgbClr val="000000"/>
                </a:solidFill>
                <a:cs typeface="Arial" panose="020B0604020202020204" pitchFamily="34" charset="0"/>
              </a:rPr>
              <a:pPr>
                <a:spcBef>
                  <a:spcPct val="0"/>
                </a:spcBef>
                <a:buFontTx/>
                <a:buNone/>
              </a:pPr>
              <a:t>36</a:t>
            </a:fld>
            <a:endParaRPr lang="en-US" sz="800" smtClean="0">
              <a:solidFill>
                <a:srgbClr val="000000"/>
              </a:solidFill>
              <a:cs typeface="Arial" panose="020B0604020202020204" pitchFamily="34" charset="0"/>
            </a:endParaRPr>
          </a:p>
        </p:txBody>
      </p:sp>
      <p:pic>
        <p:nvPicPr>
          <p:cNvPr id="37891" name="Picture 2" descr="DSC01523rlite"/>
          <p:cNvPicPr>
            <a:picLocks noChangeAspect="1" noChangeArrowheads="1"/>
          </p:cNvPicPr>
          <p:nvPr/>
        </p:nvPicPr>
        <p:blipFill>
          <a:blip r:embed="rId3">
            <a:extLst>
              <a:ext uri="{28A0092B-C50C-407E-A947-70E740481C1C}">
                <a14:useLocalDpi xmlns:a14="http://schemas.microsoft.com/office/drawing/2010/main" val="0"/>
              </a:ext>
            </a:extLst>
          </a:blip>
          <a:srcRect l="14116"/>
          <a:stretch>
            <a:fillRect/>
          </a:stretch>
        </p:blipFill>
        <p:spPr bwMode="auto">
          <a:xfrm>
            <a:off x="14288" y="0"/>
            <a:ext cx="9129712"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4"/>
          <p:cNvSpPr>
            <a:spLocks noGrp="1" noChangeArrowheads="1"/>
          </p:cNvSpPr>
          <p:nvPr>
            <p:ph idx="1"/>
          </p:nvPr>
        </p:nvSpPr>
        <p:spPr>
          <a:xfrm>
            <a:off x="5334000" y="4800600"/>
            <a:ext cx="3657600" cy="1828800"/>
          </a:xfrm>
          <a:solidFill>
            <a:srgbClr val="FFFFE6">
              <a:alpha val="59999"/>
            </a:srgbClr>
          </a:solidFill>
        </p:spPr>
        <p:txBody>
          <a:bodyPr/>
          <a:lstStyle/>
          <a:p>
            <a:pPr marL="0" indent="0" algn="r" eaLnBrk="1" hangingPunct="1">
              <a:lnSpc>
                <a:spcPct val="80000"/>
              </a:lnSpc>
              <a:buFont typeface="Georgia" panose="02040502050405020303" pitchFamily="18" charset="0"/>
              <a:buNone/>
            </a:pPr>
            <a:r>
              <a:rPr lang="en-US" sz="1400" b="1" smtClean="0">
                <a:latin typeface="Times New Roman" panose="02020603050405020304" pitchFamily="18" charset="0"/>
                <a:ea typeface="ＭＳ Ｐゴシック" panose="020B0600070205080204" pitchFamily="34" charset="-128"/>
                <a:cs typeface="Times New Roman" panose="02020603050405020304" pitchFamily="18" charset="0"/>
              </a:rPr>
              <a:t>54 Ebene Cybercity</a:t>
            </a:r>
          </a:p>
          <a:p>
            <a:pPr marL="0" indent="0" algn="r" eaLnBrk="1" hangingPunct="1">
              <a:lnSpc>
                <a:spcPct val="80000"/>
              </a:lnSpc>
              <a:buFont typeface="Georgia" panose="02040502050405020303" pitchFamily="18" charset="0"/>
              <a:buNone/>
            </a:pPr>
            <a:r>
              <a:rPr lang="en-US" sz="1400" b="1" smtClean="0">
                <a:latin typeface="Times New Roman" panose="02020603050405020304" pitchFamily="18" charset="0"/>
                <a:ea typeface="ＭＳ Ｐゴシック" panose="020B0600070205080204" pitchFamily="34" charset="-128"/>
                <a:cs typeface="Times New Roman" panose="02020603050405020304" pitchFamily="18" charset="0"/>
              </a:rPr>
              <a:t>Mauritius</a:t>
            </a:r>
            <a:br>
              <a:rPr lang="en-US" sz="1400" b="1" smtClean="0">
                <a:latin typeface="Times New Roman" panose="02020603050405020304" pitchFamily="18" charset="0"/>
                <a:ea typeface="ＭＳ Ｐゴシック" panose="020B0600070205080204" pitchFamily="34" charset="-128"/>
                <a:cs typeface="Times New Roman" panose="02020603050405020304" pitchFamily="18" charset="0"/>
              </a:rPr>
            </a:br>
            <a:endParaRPr lang="en-US" sz="1400" b="1" smtClean="0">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lgn="r" eaLnBrk="1" hangingPunct="1">
              <a:lnSpc>
                <a:spcPct val="80000"/>
              </a:lnSpc>
              <a:buFont typeface="Georgia" panose="02040502050405020303" pitchFamily="18" charset="0"/>
              <a:buNone/>
            </a:pPr>
            <a:r>
              <a:rPr lang="en-US" sz="1400" b="1" smtClean="0">
                <a:latin typeface="Times New Roman" panose="02020603050405020304" pitchFamily="18" charset="0"/>
                <a:ea typeface="ＭＳ Ｐゴシック" panose="020B0600070205080204" pitchFamily="34" charset="-128"/>
                <a:cs typeface="Times New Roman" panose="02020603050405020304" pitchFamily="18" charset="0"/>
              </a:rPr>
              <a:t>Tel: (230) 403 7000</a:t>
            </a:r>
          </a:p>
          <a:p>
            <a:pPr marL="0" indent="0" algn="r" eaLnBrk="1" hangingPunct="1">
              <a:lnSpc>
                <a:spcPct val="80000"/>
              </a:lnSpc>
              <a:buFont typeface="Georgia" panose="02040502050405020303" pitchFamily="18" charset="0"/>
              <a:buNone/>
            </a:pPr>
            <a:r>
              <a:rPr lang="en-US" sz="1400" b="1" smtClean="0">
                <a:latin typeface="Times New Roman" panose="02020603050405020304" pitchFamily="18" charset="0"/>
                <a:ea typeface="ＭＳ Ｐゴシック" panose="020B0600070205080204" pitchFamily="34" charset="-128"/>
                <a:cs typeface="Times New Roman" panose="02020603050405020304" pitchFamily="18" charset="0"/>
              </a:rPr>
              <a:t>Fax: (230) 467 7172</a:t>
            </a:r>
          </a:p>
          <a:p>
            <a:pPr marL="0" indent="0" algn="r" eaLnBrk="1" hangingPunct="1">
              <a:lnSpc>
                <a:spcPct val="80000"/>
              </a:lnSpc>
              <a:buFont typeface="Georgia" panose="02040502050405020303" pitchFamily="18" charset="0"/>
              <a:buNone/>
            </a:pPr>
            <a:r>
              <a:rPr lang="en-US" sz="1400" b="1" smtClean="0">
                <a:latin typeface="Times New Roman" panose="02020603050405020304" pitchFamily="18" charset="0"/>
                <a:ea typeface="ＭＳ Ｐゴシック" panose="020B0600070205080204" pitchFamily="34" charset="-128"/>
                <a:cs typeface="Times New Roman" panose="02020603050405020304" pitchFamily="18" charset="0"/>
              </a:rPr>
              <a:t/>
            </a:r>
            <a:br>
              <a:rPr lang="en-US" sz="1400" b="1" smtClean="0">
                <a:latin typeface="Times New Roman" panose="02020603050405020304" pitchFamily="18" charset="0"/>
                <a:ea typeface="ＭＳ Ｐゴシック" panose="020B0600070205080204" pitchFamily="34" charset="-128"/>
                <a:cs typeface="Times New Roman" panose="02020603050405020304" pitchFamily="18" charset="0"/>
              </a:rPr>
            </a:br>
            <a:r>
              <a:rPr lang="en-US" sz="1400" b="1" smtClean="0">
                <a:latin typeface="Times New Roman" panose="02020603050405020304" pitchFamily="18" charset="0"/>
                <a:ea typeface="ＭＳ Ｐゴシック" panose="020B0600070205080204" pitchFamily="34" charset="-128"/>
                <a:cs typeface="Times New Roman" panose="02020603050405020304" pitchFamily="18" charset="0"/>
              </a:rPr>
              <a:t>Email: fscmauritius@intnet.mu</a:t>
            </a:r>
          </a:p>
          <a:p>
            <a:pPr marL="0" indent="0" algn="r" eaLnBrk="1" hangingPunct="1">
              <a:lnSpc>
                <a:spcPct val="80000"/>
              </a:lnSpc>
              <a:buFont typeface="Georgia" panose="02040502050405020303" pitchFamily="18" charset="0"/>
              <a:buNone/>
            </a:pPr>
            <a:r>
              <a:rPr lang="en-US" sz="1400" b="1" smtClean="0">
                <a:latin typeface="Times New Roman" panose="02020603050405020304" pitchFamily="18" charset="0"/>
                <a:ea typeface="ＭＳ Ｐゴシック" panose="020B0600070205080204" pitchFamily="34" charset="-128"/>
                <a:cs typeface="Times New Roman" panose="02020603050405020304" pitchFamily="18" charset="0"/>
              </a:rPr>
              <a:t>www.fscmauritius.org</a:t>
            </a:r>
            <a:r>
              <a:rPr lang="en-US" sz="1000" smtClean="0">
                <a:latin typeface="Times New Roman" panose="02020603050405020304" pitchFamily="18" charset="0"/>
                <a:ea typeface="ＭＳ Ｐゴシック" panose="020B0600070205080204" pitchFamily="34" charset="-128"/>
                <a:cs typeface="Times New Roman" panose="02020603050405020304" pitchFamily="18" charset="0"/>
              </a:rPr>
              <a:t> </a:t>
            </a:r>
          </a:p>
        </p:txBody>
      </p:sp>
    </p:spTree>
    <p:extLst>
      <p:ext uri="{BB962C8B-B14F-4D97-AF65-F5344CB8AC3E}">
        <p14:creationId xmlns:p14="http://schemas.microsoft.com/office/powerpoint/2010/main" val="3569484464"/>
      </p:ext>
    </p:extLst>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53200" y="6281738"/>
            <a:ext cx="2133600" cy="365125"/>
          </a:xfrm>
        </p:spPr>
        <p:txBody>
          <a:bodyPr/>
          <a:lstStyle/>
          <a:p>
            <a:pPr>
              <a:defRPr/>
            </a:pPr>
            <a:fld id="{2C723DDF-F23F-4967-9C26-59FC66421736}" type="slidenum">
              <a:rPr lang="en-US"/>
              <a:pPr>
                <a:defRPr/>
              </a:pPr>
              <a:t>4</a:t>
            </a:fld>
            <a:endParaRPr lang="en-US"/>
          </a:p>
        </p:txBody>
      </p:sp>
      <p:sp>
        <p:nvSpPr>
          <p:cNvPr id="2" name="Title 1"/>
          <p:cNvSpPr>
            <a:spLocks noGrp="1"/>
          </p:cNvSpPr>
          <p:nvPr>
            <p:ph type="title"/>
          </p:nvPr>
        </p:nvSpPr>
        <p:spPr>
          <a:xfrm>
            <a:off x="31531" y="304800"/>
            <a:ext cx="8229600" cy="715962"/>
          </a:xfrm>
        </p:spPr>
        <p:txBody>
          <a:bodyPr>
            <a:normAutofit fontScale="90000"/>
          </a:bodyPr>
          <a:lstStyle/>
          <a:p>
            <a:pPr algn="l">
              <a:defRPr/>
            </a:pPr>
            <a:r>
              <a:rPr lang="en-GB" b="1" dirty="0" smtClean="0"/>
              <a:t>Objectives &amp; Benefits of  YTC</a:t>
            </a:r>
            <a:endParaRPr lang="en-US" b="1" dirty="0"/>
          </a:p>
        </p:txBody>
      </p:sp>
      <p:graphicFrame>
        <p:nvGraphicFramePr>
          <p:cNvPr id="6" name="Diagram 5"/>
          <p:cNvGraphicFramePr/>
          <p:nvPr>
            <p:extLst>
              <p:ext uri="{D42A27DB-BD31-4B8C-83A1-F6EECF244321}">
                <p14:modId xmlns:p14="http://schemas.microsoft.com/office/powerpoint/2010/main" val="3758405450"/>
              </p:ext>
            </p:extLst>
          </p:nvPr>
        </p:nvGraphicFramePr>
        <p:xfrm>
          <a:off x="228600" y="1219200"/>
          <a:ext cx="8229600" cy="5062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37" descr="Picture1"/>
          <p:cNvPicPr>
            <a:picLocks noChangeAspect="1" noChangeArrowheads="1"/>
          </p:cNvPicPr>
          <p:nvPr/>
        </p:nvPicPr>
        <p:blipFill>
          <a:blip r:embed="rId8"/>
          <a:srcRect/>
          <a:stretch>
            <a:fillRect/>
          </a:stretch>
        </p:blipFill>
        <p:spPr bwMode="auto">
          <a:xfrm>
            <a:off x="31531" y="6356350"/>
            <a:ext cx="621578" cy="430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53200" y="6281738"/>
            <a:ext cx="2133600" cy="365125"/>
          </a:xfrm>
        </p:spPr>
        <p:txBody>
          <a:bodyPr/>
          <a:lstStyle/>
          <a:p>
            <a:pPr>
              <a:defRPr/>
            </a:pPr>
            <a:fld id="{2C723DDF-F23F-4967-9C26-59FC66421736}" type="slidenum">
              <a:rPr lang="en-US"/>
              <a:pPr>
                <a:defRPr/>
              </a:pPr>
              <a:t>5</a:t>
            </a:fld>
            <a:endParaRPr lang="en-US"/>
          </a:p>
        </p:txBody>
      </p:sp>
      <p:sp>
        <p:nvSpPr>
          <p:cNvPr id="9" name="Title 1"/>
          <p:cNvSpPr>
            <a:spLocks noGrp="1"/>
          </p:cNvSpPr>
          <p:nvPr>
            <p:ph type="title"/>
          </p:nvPr>
        </p:nvSpPr>
        <p:spPr>
          <a:xfrm>
            <a:off x="262759" y="265386"/>
            <a:ext cx="8991600" cy="685800"/>
          </a:xfrm>
        </p:spPr>
        <p:txBody>
          <a:bodyPr>
            <a:noAutofit/>
          </a:bodyPr>
          <a:lstStyle/>
          <a:p>
            <a:pPr algn="l">
              <a:defRPr/>
            </a:pPr>
            <a:r>
              <a:rPr lang="en-US" sz="4000" b="1" dirty="0" smtClean="0"/>
              <a:t>YTC – At a glance</a:t>
            </a:r>
            <a:endParaRPr lang="en-US" sz="4000" b="1" dirty="0"/>
          </a:p>
        </p:txBody>
      </p:sp>
      <p:sp>
        <p:nvSpPr>
          <p:cNvPr id="11" name="Title 1"/>
          <p:cNvSpPr txBox="1">
            <a:spLocks/>
          </p:cNvSpPr>
          <p:nvPr/>
        </p:nvSpPr>
        <p:spPr bwMode="auto">
          <a:xfrm>
            <a:off x="225136" y="1295400"/>
            <a:ext cx="4114800" cy="2464188"/>
          </a:xfrm>
          <a:prstGeom prst="rect">
            <a:avLst/>
          </a:prstGeom>
          <a:noFill/>
          <a:ln w="28575">
            <a:solidFill>
              <a:srgbClr val="2463A8"/>
            </a:solidFill>
            <a:miter lim="800000"/>
            <a:headEnd/>
            <a:tailEnd/>
          </a:ln>
          <a:effectLst>
            <a:innerShdw blurRad="63500" dist="50800" dir="10800000">
              <a:prstClr val="black">
                <a:alpha val="50000"/>
              </a:prstClr>
            </a:innerShdw>
          </a:effectLst>
        </p:spPr>
        <p:txBody>
          <a:bodyPr vert="horz" wrap="square" lIns="91440" tIns="45720" rIns="91440" bIns="45720" numCol="1" anchor="ctr" anchorCtr="0" compatLnSpc="1">
            <a:prstTxWarp prst="textNoShape">
              <a:avLst/>
            </a:prstTxWarp>
            <a:normAutofit fontScale="400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4000" b="1" dirty="0" smtClean="0"/>
              <a:t>YTC 2012</a:t>
            </a:r>
          </a:p>
          <a:p>
            <a:pPr algn="l">
              <a:defRPr/>
            </a:pPr>
            <a:endParaRPr lang="en-GB" sz="2400" dirty="0" smtClean="0"/>
          </a:p>
          <a:p>
            <a:pPr algn="l">
              <a:defRPr/>
            </a:pPr>
            <a:endParaRPr lang="en-GB" sz="3800" b="1" dirty="0" smtClean="0"/>
          </a:p>
          <a:p>
            <a:pPr algn="l">
              <a:defRPr/>
            </a:pPr>
            <a:r>
              <a:rPr lang="en-GB" sz="3800" b="1" dirty="0" smtClean="0"/>
              <a:t>Theme: Sustaining </a:t>
            </a:r>
            <a:r>
              <a:rPr lang="en-GB" sz="3800" b="1" dirty="0"/>
              <a:t>the Development of the Financial Services in </a:t>
            </a:r>
            <a:r>
              <a:rPr lang="en-GB" sz="3800" b="1" dirty="0" smtClean="0"/>
              <a:t>Mauritius</a:t>
            </a:r>
          </a:p>
          <a:p>
            <a:pPr algn="l">
              <a:defRPr/>
            </a:pPr>
            <a:endParaRPr lang="en-US" sz="3800" dirty="0"/>
          </a:p>
          <a:p>
            <a:pPr algn="just">
              <a:defRPr/>
            </a:pPr>
            <a:r>
              <a:rPr lang="en-US" sz="3800" dirty="0" smtClean="0"/>
              <a:t>Number of entries received: 55 Secondary and 10 tertiary </a:t>
            </a:r>
          </a:p>
          <a:p>
            <a:pPr algn="just">
              <a:defRPr/>
            </a:pPr>
            <a:endParaRPr lang="en-US" sz="3800" dirty="0"/>
          </a:p>
          <a:p>
            <a:pPr algn="just">
              <a:defRPr/>
            </a:pPr>
            <a:r>
              <a:rPr lang="en-US" sz="3800" dirty="0" smtClean="0"/>
              <a:t>Winners: </a:t>
            </a:r>
          </a:p>
          <a:p>
            <a:pPr marL="173038" indent="-173038" algn="just">
              <a:buFont typeface="Arial" panose="020B0604020202020204" pitchFamily="34" charset="0"/>
              <a:buChar char="•"/>
              <a:defRPr/>
            </a:pPr>
            <a:r>
              <a:rPr lang="en-US" sz="3800" dirty="0" err="1" smtClean="0"/>
              <a:t>Droopnath</a:t>
            </a:r>
            <a:r>
              <a:rPr lang="en-US" sz="3800" dirty="0" smtClean="0"/>
              <a:t> Ramphul State College (Secondary) </a:t>
            </a:r>
          </a:p>
          <a:p>
            <a:pPr marL="173038" indent="-173038" algn="just">
              <a:buFont typeface="Arial" panose="020B0604020202020204" pitchFamily="34" charset="0"/>
              <a:buChar char="•"/>
              <a:defRPr/>
            </a:pPr>
            <a:r>
              <a:rPr lang="en-US" sz="3800" dirty="0" smtClean="0"/>
              <a:t>Brains Quest – </a:t>
            </a:r>
            <a:r>
              <a:rPr lang="en-US" sz="3800" dirty="0" err="1" smtClean="0"/>
              <a:t>UoM</a:t>
            </a:r>
            <a:r>
              <a:rPr lang="en-US" sz="3800" dirty="0" smtClean="0"/>
              <a:t> (Tertiary)</a:t>
            </a:r>
          </a:p>
          <a:p>
            <a:pPr marL="173038" indent="-173038" algn="l">
              <a:defRPr/>
            </a:pPr>
            <a:endParaRPr lang="en-US" sz="2400" b="1" dirty="0"/>
          </a:p>
        </p:txBody>
      </p:sp>
      <p:sp>
        <p:nvSpPr>
          <p:cNvPr id="12" name="Title 1"/>
          <p:cNvSpPr txBox="1">
            <a:spLocks/>
          </p:cNvSpPr>
          <p:nvPr/>
        </p:nvSpPr>
        <p:spPr bwMode="auto">
          <a:xfrm>
            <a:off x="4495800" y="1295400"/>
            <a:ext cx="4343400" cy="2464188"/>
          </a:xfrm>
          <a:prstGeom prst="rect">
            <a:avLst/>
          </a:prstGeom>
          <a:noFill/>
          <a:ln w="28575">
            <a:solidFill>
              <a:srgbClr val="2463A8"/>
            </a:solidFill>
            <a:miter lim="800000"/>
            <a:headEnd/>
            <a:tailEnd/>
          </a:ln>
          <a:effectLst/>
        </p:spPr>
        <p:txBody>
          <a:bodyPr vert="horz" wrap="square" lIns="91440" tIns="45720" rIns="91440" bIns="45720" numCol="1" anchor="ctr" anchorCtr="0" compatLnSpc="1">
            <a:prstTxWarp prst="textNoShape">
              <a:avLst/>
            </a:prstTxWarp>
            <a:normAutofit fontScale="32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4900" b="1" dirty="0"/>
              <a:t>YTC </a:t>
            </a:r>
            <a:r>
              <a:rPr lang="en-US" sz="4900" b="1" dirty="0" smtClean="0"/>
              <a:t>2013</a:t>
            </a:r>
            <a:endParaRPr lang="en-US" sz="4900" b="1" dirty="0"/>
          </a:p>
          <a:p>
            <a:pPr algn="l">
              <a:defRPr/>
            </a:pPr>
            <a:endParaRPr lang="en-GB" sz="2400" dirty="0" smtClean="0"/>
          </a:p>
          <a:p>
            <a:pPr algn="l">
              <a:defRPr/>
            </a:pPr>
            <a:endParaRPr lang="en-GB" sz="4600" b="1" dirty="0" smtClean="0"/>
          </a:p>
          <a:p>
            <a:pPr algn="l">
              <a:defRPr/>
            </a:pPr>
            <a:r>
              <a:rPr lang="en-GB" sz="4600" b="1" dirty="0" smtClean="0"/>
              <a:t>Theme: </a:t>
            </a:r>
            <a:r>
              <a:rPr lang="en-US" sz="4600" b="1" dirty="0"/>
              <a:t>Mauritius Insurance Industry in Year </a:t>
            </a:r>
            <a:r>
              <a:rPr lang="en-US" sz="4600" b="1" dirty="0" smtClean="0"/>
              <a:t>2020</a:t>
            </a:r>
          </a:p>
          <a:p>
            <a:pPr algn="l">
              <a:defRPr/>
            </a:pPr>
            <a:endParaRPr lang="en-GB" sz="4600" dirty="0" smtClean="0"/>
          </a:p>
          <a:p>
            <a:pPr algn="just">
              <a:defRPr/>
            </a:pPr>
            <a:r>
              <a:rPr lang="en-US" sz="4600" dirty="0" smtClean="0"/>
              <a:t>Number of entries received: 72 Secondary and 5 tertiary </a:t>
            </a:r>
          </a:p>
          <a:p>
            <a:pPr algn="just">
              <a:defRPr/>
            </a:pPr>
            <a:endParaRPr lang="en-US" sz="4600" dirty="0"/>
          </a:p>
          <a:p>
            <a:pPr algn="just">
              <a:defRPr/>
            </a:pPr>
            <a:r>
              <a:rPr lang="en-US" sz="4600" dirty="0" smtClean="0"/>
              <a:t>Winners: </a:t>
            </a:r>
          </a:p>
          <a:p>
            <a:pPr marL="173038" indent="-173038" algn="l">
              <a:buFont typeface="Arial" panose="020B0604020202020204" pitchFamily="34" charset="0"/>
              <a:buChar char="•"/>
              <a:defRPr/>
            </a:pPr>
            <a:r>
              <a:rPr lang="en-US" sz="4600" dirty="0" err="1" smtClean="0"/>
              <a:t>Droopnath</a:t>
            </a:r>
            <a:r>
              <a:rPr lang="en-US" sz="4600" dirty="0" smtClean="0"/>
              <a:t> Ramphul State College (Project Work Secondary), </a:t>
            </a:r>
          </a:p>
          <a:p>
            <a:pPr marL="173038" indent="-173038" algn="just">
              <a:buFont typeface="Arial" panose="020B0604020202020204" pitchFamily="34" charset="0"/>
              <a:buChar char="•"/>
              <a:defRPr/>
            </a:pPr>
            <a:r>
              <a:rPr lang="en-US" sz="4600" dirty="0" smtClean="0"/>
              <a:t>Hindu Girls College (Creative Work Secondary) </a:t>
            </a:r>
          </a:p>
          <a:p>
            <a:pPr marL="173038" indent="-173038" algn="just">
              <a:buFont typeface="Arial" panose="020B0604020202020204" pitchFamily="34" charset="0"/>
              <a:buChar char="•"/>
              <a:defRPr/>
            </a:pPr>
            <a:r>
              <a:rPr lang="en-US" sz="4600" dirty="0" smtClean="0"/>
              <a:t>The Black Swans – </a:t>
            </a:r>
            <a:r>
              <a:rPr lang="en-US" sz="4600" dirty="0" err="1" smtClean="0"/>
              <a:t>UoM</a:t>
            </a:r>
            <a:r>
              <a:rPr lang="en-US" sz="4600" dirty="0" smtClean="0"/>
              <a:t> (Tertiary)</a:t>
            </a:r>
          </a:p>
        </p:txBody>
      </p:sp>
      <p:sp>
        <p:nvSpPr>
          <p:cNvPr id="13" name="Title 1"/>
          <p:cNvSpPr txBox="1">
            <a:spLocks/>
          </p:cNvSpPr>
          <p:nvPr/>
        </p:nvSpPr>
        <p:spPr bwMode="auto">
          <a:xfrm>
            <a:off x="228600" y="3914969"/>
            <a:ext cx="4114800" cy="2286000"/>
          </a:xfrm>
          <a:prstGeom prst="rect">
            <a:avLst/>
          </a:prstGeom>
          <a:noFill/>
          <a:ln w="28575">
            <a:solidFill>
              <a:srgbClr val="2463A8"/>
            </a:solidFill>
            <a:miter lim="800000"/>
            <a:headEnd/>
            <a:tailEnd/>
          </a:ln>
          <a:effectLst/>
        </p:spPr>
        <p:txBody>
          <a:bodyPr vert="horz" wrap="square" lIns="91440" tIns="45720" rIns="91440" bIns="45720" numCol="1" anchor="ctr" anchorCtr="0" compatLnSpc="1">
            <a:prstTxWarp prst="textNoShape">
              <a:avLst/>
            </a:prstTxWarp>
            <a:normAutofit fontScale="550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2900" b="1" dirty="0" smtClean="0"/>
              <a:t>YTC 2014</a:t>
            </a:r>
            <a:endParaRPr lang="en-US" sz="2900" b="1" dirty="0"/>
          </a:p>
          <a:p>
            <a:pPr algn="l">
              <a:defRPr/>
            </a:pPr>
            <a:endParaRPr lang="en-GB" sz="2500" dirty="0" smtClean="0"/>
          </a:p>
          <a:p>
            <a:pPr algn="l">
              <a:defRPr/>
            </a:pPr>
            <a:r>
              <a:rPr lang="en-GB" sz="2500" b="1" dirty="0" smtClean="0"/>
              <a:t>Theme: </a:t>
            </a:r>
            <a:r>
              <a:rPr lang="en-GB" sz="2500" b="1" dirty="0"/>
              <a:t>The Mauritius International Financial Centre </a:t>
            </a:r>
            <a:r>
              <a:rPr lang="en-GB" sz="2500" b="1" dirty="0" smtClean="0"/>
              <a:t>(IFC) </a:t>
            </a:r>
          </a:p>
          <a:p>
            <a:pPr algn="l">
              <a:defRPr/>
            </a:pPr>
            <a:endParaRPr lang="en-GB" sz="2500" dirty="0" smtClean="0"/>
          </a:p>
          <a:p>
            <a:pPr algn="just">
              <a:defRPr/>
            </a:pPr>
            <a:r>
              <a:rPr lang="en-US" sz="2500" dirty="0" smtClean="0"/>
              <a:t>Number of entries received: 90 teams for Quiz Competition and 141 teams for Essay Competition</a:t>
            </a:r>
          </a:p>
          <a:p>
            <a:pPr algn="just">
              <a:defRPr/>
            </a:pPr>
            <a:endParaRPr lang="en-US" sz="2500" dirty="0" smtClean="0"/>
          </a:p>
          <a:p>
            <a:pPr algn="just">
              <a:defRPr/>
            </a:pPr>
            <a:r>
              <a:rPr lang="en-US" sz="2500" dirty="0" smtClean="0"/>
              <a:t>Winners:</a:t>
            </a:r>
          </a:p>
          <a:p>
            <a:pPr marL="173038" indent="-173038" algn="just">
              <a:buFont typeface="Arial" panose="020B0604020202020204" pitchFamily="34" charset="0"/>
              <a:buChar char="•"/>
              <a:defRPr/>
            </a:pPr>
            <a:r>
              <a:rPr lang="en-US" sz="2500" dirty="0" err="1" smtClean="0"/>
              <a:t>Droopnath</a:t>
            </a:r>
            <a:r>
              <a:rPr lang="en-US" sz="2500" dirty="0" smtClean="0"/>
              <a:t> Ramphul State College for Quiz Competition</a:t>
            </a:r>
          </a:p>
          <a:p>
            <a:pPr marL="173038" indent="-173038" algn="just">
              <a:buFont typeface="Arial" panose="020B0604020202020204" pitchFamily="34" charset="0"/>
              <a:buChar char="•"/>
              <a:defRPr/>
            </a:pPr>
            <a:r>
              <a:rPr lang="en-US" sz="2500" dirty="0" smtClean="0"/>
              <a:t>Loreto College Rose-Hill for Essay Competition </a:t>
            </a:r>
          </a:p>
          <a:p>
            <a:pPr algn="l">
              <a:defRPr/>
            </a:pPr>
            <a:endParaRPr lang="en-US" sz="2400" b="1" dirty="0"/>
          </a:p>
        </p:txBody>
      </p:sp>
      <p:pic>
        <p:nvPicPr>
          <p:cNvPr id="8" name="Picture 37" descr="Picture1"/>
          <p:cNvPicPr>
            <a:picLocks noChangeAspect="1" noChangeArrowheads="1"/>
          </p:cNvPicPr>
          <p:nvPr/>
        </p:nvPicPr>
        <p:blipFill>
          <a:blip r:embed="rId3"/>
          <a:srcRect/>
          <a:stretch>
            <a:fillRect/>
          </a:stretch>
        </p:blipFill>
        <p:spPr bwMode="auto">
          <a:xfrm>
            <a:off x="31531" y="6356350"/>
            <a:ext cx="621578" cy="430213"/>
          </a:xfrm>
          <a:prstGeom prst="rect">
            <a:avLst/>
          </a:prstGeom>
          <a:noFill/>
          <a:ln w="9525">
            <a:noFill/>
            <a:miter lim="800000"/>
            <a:headEnd/>
            <a:tailEnd/>
          </a:ln>
        </p:spPr>
      </p:pic>
      <p:sp>
        <p:nvSpPr>
          <p:cNvPr id="10" name="Title 1"/>
          <p:cNvSpPr txBox="1">
            <a:spLocks/>
          </p:cNvSpPr>
          <p:nvPr/>
        </p:nvSpPr>
        <p:spPr bwMode="auto">
          <a:xfrm>
            <a:off x="4495800" y="3929025"/>
            <a:ext cx="4343400" cy="2286000"/>
          </a:xfrm>
          <a:prstGeom prst="rect">
            <a:avLst/>
          </a:prstGeom>
          <a:noFill/>
          <a:ln w="28575">
            <a:solidFill>
              <a:srgbClr val="2463A8"/>
            </a:solidFill>
            <a:miter lim="800000"/>
            <a:headEnd/>
            <a:tailEnd/>
          </a:ln>
          <a:effectLst/>
        </p:spPr>
        <p:txBody>
          <a:bodyPr vert="horz" wrap="square" lIns="91440" tIns="45720" rIns="91440" bIns="45720" numCol="1" anchor="ctr" anchorCtr="0" compatLnSpc="1">
            <a:prstTxWarp prst="textNoShape">
              <a:avLst/>
            </a:prstTxWarp>
            <a:normAutofit fontScale="62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2600" b="1" dirty="0"/>
              <a:t>YTC </a:t>
            </a:r>
            <a:r>
              <a:rPr lang="en-US" sz="2600" b="1" dirty="0" smtClean="0"/>
              <a:t>2015</a:t>
            </a:r>
            <a:endParaRPr lang="en-US" sz="2600" b="1" dirty="0"/>
          </a:p>
          <a:p>
            <a:pPr algn="l">
              <a:defRPr/>
            </a:pPr>
            <a:endParaRPr lang="en-GB" sz="2400" dirty="0"/>
          </a:p>
          <a:p>
            <a:pPr algn="l">
              <a:defRPr/>
            </a:pPr>
            <a:r>
              <a:rPr lang="en-GB" sz="2400" b="1" dirty="0" smtClean="0"/>
              <a:t>Theme: Financial Inclusion contributes to Economic Growth </a:t>
            </a:r>
          </a:p>
          <a:p>
            <a:pPr algn="l">
              <a:defRPr/>
            </a:pPr>
            <a:endParaRPr lang="en-GB" sz="2400" dirty="0" smtClean="0"/>
          </a:p>
          <a:p>
            <a:pPr algn="just">
              <a:defRPr/>
            </a:pPr>
            <a:r>
              <a:rPr lang="en-US" sz="2400" dirty="0" smtClean="0"/>
              <a:t>Number of entries received: 138 teams for Quiz Competition and 200 teams for Essay Competition</a:t>
            </a:r>
          </a:p>
          <a:p>
            <a:pPr algn="just">
              <a:defRPr/>
            </a:pPr>
            <a:endParaRPr lang="en-US" sz="2400" dirty="0" smtClean="0"/>
          </a:p>
          <a:p>
            <a:pPr algn="just">
              <a:defRPr/>
            </a:pPr>
            <a:r>
              <a:rPr lang="en-US" sz="2400" dirty="0" smtClean="0"/>
              <a:t>Winners:</a:t>
            </a:r>
          </a:p>
          <a:p>
            <a:pPr marL="173038" indent="-173038" algn="just">
              <a:buFont typeface="Arial" panose="020B0604020202020204" pitchFamily="34" charset="0"/>
              <a:buChar char="•"/>
              <a:defRPr/>
            </a:pPr>
            <a:r>
              <a:rPr lang="en-US" sz="2400" dirty="0" smtClean="0"/>
              <a:t>College du St Esprit </a:t>
            </a:r>
            <a:r>
              <a:rPr lang="en-US" sz="2400" dirty="0"/>
              <a:t>f</a:t>
            </a:r>
            <a:r>
              <a:rPr lang="en-US" sz="2400" dirty="0" smtClean="0"/>
              <a:t>or Quiz Competition</a:t>
            </a:r>
          </a:p>
          <a:p>
            <a:pPr marL="173038" indent="-173038" algn="just">
              <a:buFont typeface="Arial" panose="020B0604020202020204" pitchFamily="34" charset="0"/>
              <a:buChar char="•"/>
              <a:defRPr/>
            </a:pPr>
            <a:r>
              <a:rPr lang="en-US" sz="2400" dirty="0" smtClean="0"/>
              <a:t>MGI for Essay Competition </a:t>
            </a:r>
          </a:p>
          <a:p>
            <a:pPr algn="l">
              <a:defRPr/>
            </a:pPr>
            <a:endParaRPr lang="en-US" sz="2400" b="1" dirty="0"/>
          </a:p>
        </p:txBody>
      </p:sp>
    </p:spTree>
    <p:extLst>
      <p:ext uri="{BB962C8B-B14F-4D97-AF65-F5344CB8AC3E}">
        <p14:creationId xmlns:p14="http://schemas.microsoft.com/office/powerpoint/2010/main" val="4145027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53200" y="6281738"/>
            <a:ext cx="2133600" cy="365125"/>
          </a:xfrm>
        </p:spPr>
        <p:txBody>
          <a:bodyPr/>
          <a:lstStyle/>
          <a:p>
            <a:pPr>
              <a:defRPr/>
            </a:pPr>
            <a:fld id="{2C723DDF-F23F-4967-9C26-59FC66421736}" type="slidenum">
              <a:rPr lang="en-US"/>
              <a:pPr>
                <a:defRPr/>
              </a:pPr>
              <a:t>6</a:t>
            </a:fld>
            <a:endParaRPr lang="en-US"/>
          </a:p>
        </p:txBody>
      </p:sp>
      <p:sp>
        <p:nvSpPr>
          <p:cNvPr id="9" name="Title 1"/>
          <p:cNvSpPr>
            <a:spLocks noGrp="1"/>
          </p:cNvSpPr>
          <p:nvPr>
            <p:ph type="title"/>
          </p:nvPr>
        </p:nvSpPr>
        <p:spPr>
          <a:xfrm>
            <a:off x="609600" y="2819400"/>
            <a:ext cx="8229600" cy="1143000"/>
          </a:xfrm>
        </p:spPr>
        <p:txBody>
          <a:bodyPr>
            <a:normAutofit/>
          </a:bodyPr>
          <a:lstStyle/>
          <a:p>
            <a:pPr algn="l">
              <a:defRPr/>
            </a:pPr>
            <a:r>
              <a:rPr lang="en-US" sz="4800" b="1" dirty="0" smtClean="0"/>
              <a:t>Young Talent Competition 2016</a:t>
            </a:r>
            <a:endParaRPr lang="en-US" sz="4800" b="1" dirty="0"/>
          </a:p>
        </p:txBody>
      </p:sp>
      <p:pic>
        <p:nvPicPr>
          <p:cNvPr id="6" name="Picture 37" descr="Picture1"/>
          <p:cNvPicPr>
            <a:picLocks noChangeAspect="1" noChangeArrowheads="1"/>
          </p:cNvPicPr>
          <p:nvPr/>
        </p:nvPicPr>
        <p:blipFill>
          <a:blip r:embed="rId3"/>
          <a:srcRect/>
          <a:stretch>
            <a:fillRect/>
          </a:stretch>
        </p:blipFill>
        <p:spPr bwMode="auto">
          <a:xfrm>
            <a:off x="31531" y="6356350"/>
            <a:ext cx="621578" cy="430213"/>
          </a:xfrm>
          <a:prstGeom prst="rect">
            <a:avLst/>
          </a:prstGeom>
          <a:noFill/>
          <a:ln w="9525">
            <a:noFill/>
            <a:miter lim="800000"/>
            <a:headEnd/>
            <a:tailEnd/>
          </a:ln>
        </p:spPr>
      </p:pic>
    </p:spTree>
    <p:extLst>
      <p:ext uri="{BB962C8B-B14F-4D97-AF65-F5344CB8AC3E}">
        <p14:creationId xmlns:p14="http://schemas.microsoft.com/office/powerpoint/2010/main" val="29317372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pPr>
              <a:defRPr/>
            </a:pPr>
            <a:fld id="{C2C3FBFD-02A0-4746-8D63-83425AA1EE4A}" type="slidenum">
              <a:rPr lang="en-US"/>
              <a:pPr>
                <a:defRPr/>
              </a:pPr>
              <a:t>7</a:t>
            </a:fld>
            <a:endParaRPr lang="en-US"/>
          </a:p>
        </p:txBody>
      </p:sp>
      <p:sp>
        <p:nvSpPr>
          <p:cNvPr id="2" name="Title 1"/>
          <p:cNvSpPr>
            <a:spLocks noGrp="1"/>
          </p:cNvSpPr>
          <p:nvPr>
            <p:ph type="title"/>
          </p:nvPr>
        </p:nvSpPr>
        <p:spPr>
          <a:xfrm>
            <a:off x="259294" y="244312"/>
            <a:ext cx="8229600" cy="715962"/>
          </a:xfrm>
        </p:spPr>
        <p:txBody>
          <a:bodyPr>
            <a:normAutofit fontScale="90000"/>
          </a:bodyPr>
          <a:lstStyle/>
          <a:p>
            <a:pPr algn="l">
              <a:defRPr/>
            </a:pPr>
            <a:r>
              <a:rPr lang="en-GB" b="1" dirty="0" smtClean="0"/>
              <a:t>YTC 2016 - Entries received</a:t>
            </a:r>
            <a:endParaRPr lang="en-US" b="1" dirty="0"/>
          </a:p>
        </p:txBody>
      </p:sp>
      <p:grpSp>
        <p:nvGrpSpPr>
          <p:cNvPr id="6" name="Group 5"/>
          <p:cNvGrpSpPr/>
          <p:nvPr/>
        </p:nvGrpSpPr>
        <p:grpSpPr>
          <a:xfrm>
            <a:off x="990589" y="1118718"/>
            <a:ext cx="4724411" cy="4896544"/>
            <a:chOff x="3493785" y="980728"/>
            <a:chExt cx="5594936" cy="5563319"/>
          </a:xfrm>
        </p:grpSpPr>
        <p:pic>
          <p:nvPicPr>
            <p:cNvPr id="7" name="Picture 6"/>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493785" y="980728"/>
              <a:ext cx="4832999" cy="5563319"/>
            </a:xfrm>
            <a:prstGeom prst="rect">
              <a:avLst/>
            </a:prstGeom>
          </p:spPr>
        </p:pic>
        <p:sp>
          <p:nvSpPr>
            <p:cNvPr id="8" name="Oval 7"/>
            <p:cNvSpPr/>
            <p:nvPr/>
          </p:nvSpPr>
          <p:spPr>
            <a:xfrm>
              <a:off x="4427984" y="400506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015668" y="337978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668344" y="393305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8967" y="2420888"/>
              <a:ext cx="96837" cy="9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3750163"/>
              <a:ext cx="96837" cy="9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320" y="3068960"/>
              <a:ext cx="96837" cy="9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9258" y="6093296"/>
              <a:ext cx="96837" cy="9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4653136"/>
              <a:ext cx="96837" cy="9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6095" y="3617459"/>
              <a:ext cx="96837" cy="9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7585" y="4797152"/>
              <a:ext cx="96837" cy="9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9203" y="1628800"/>
              <a:ext cx="96837" cy="9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1340768"/>
              <a:ext cx="96837" cy="9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2219" y="2204864"/>
              <a:ext cx="96837" cy="9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5373216"/>
              <a:ext cx="96837" cy="9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7757" y="2780928"/>
              <a:ext cx="96837" cy="9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3475" y="5372422"/>
              <a:ext cx="96837" cy="9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2481" y="3379788"/>
              <a:ext cx="96837" cy="9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0897" y="4221088"/>
              <a:ext cx="96837" cy="9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5644" y="2828552"/>
              <a:ext cx="96837" cy="9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3762387"/>
              <a:ext cx="96837" cy="9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5149" y="4041068"/>
              <a:ext cx="96837" cy="9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9802" y="5877272"/>
              <a:ext cx="96837" cy="9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9459" y="2252043"/>
              <a:ext cx="96837" cy="9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4781" y="4797152"/>
              <a:ext cx="96837" cy="9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1681" y="5085184"/>
              <a:ext cx="96837" cy="9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1672" y="3749369"/>
              <a:ext cx="96837" cy="9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7225" y="4317925"/>
              <a:ext cx="96837" cy="9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4917" y="6323408"/>
              <a:ext cx="96837" cy="9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1865" y="3568976"/>
              <a:ext cx="96837" cy="9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9318" y="2731651"/>
              <a:ext cx="96837" cy="9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0"/>
            <p:cNvPicPr>
              <a:picLocks noChangeAspect="1" noChangeArrowheads="1"/>
            </p:cNvPicPr>
            <p:nvPr/>
          </p:nvPicPr>
          <p:blipFill>
            <a:blip r:embed="rId5"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00392" y="2253282"/>
              <a:ext cx="988329" cy="52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Oval 38"/>
            <p:cNvSpPr/>
            <p:nvPr/>
          </p:nvSpPr>
          <p:spPr>
            <a:xfrm>
              <a:off x="8594556" y="239729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5486400" y="2746715"/>
            <a:ext cx="3518912" cy="2862322"/>
          </a:xfrm>
          <a:prstGeom prst="rect">
            <a:avLst/>
          </a:prstGeom>
        </p:spPr>
        <p:txBody>
          <a:bodyPr wrap="none">
            <a:spAutoFit/>
          </a:bodyPr>
          <a:lstStyle/>
          <a:p>
            <a:r>
              <a:rPr lang="en-GB" b="1" dirty="0" smtClean="0"/>
              <a:t>280 teams registered</a:t>
            </a:r>
          </a:p>
          <a:p>
            <a:endParaRPr lang="en-GB" b="1" dirty="0" smtClean="0"/>
          </a:p>
          <a:p>
            <a:r>
              <a:rPr lang="en-GB" b="1" dirty="0" smtClean="0"/>
              <a:t>54 schools</a:t>
            </a:r>
          </a:p>
          <a:p>
            <a:endParaRPr lang="en-GB" b="1" dirty="0" smtClean="0"/>
          </a:p>
          <a:p>
            <a:r>
              <a:rPr lang="en-GB" b="1" dirty="0" smtClean="0"/>
              <a:t>Category 1 (Quiz):  125 teams</a:t>
            </a:r>
          </a:p>
          <a:p>
            <a:endParaRPr lang="en-GB" b="1" dirty="0"/>
          </a:p>
          <a:p>
            <a:r>
              <a:rPr lang="en-GB" b="1" dirty="0" smtClean="0"/>
              <a:t>Category 2 (Essay): 155 teams</a:t>
            </a:r>
            <a:endParaRPr lang="en-GB" b="1" dirty="0"/>
          </a:p>
          <a:p>
            <a:endParaRPr lang="en-GB" b="1" dirty="0"/>
          </a:p>
          <a:p>
            <a:r>
              <a:rPr lang="en-US" dirty="0" smtClean="0"/>
              <a:t>All districts of Mauritius covered </a:t>
            </a:r>
          </a:p>
          <a:p>
            <a:endParaRPr lang="en-GB" b="1" dirty="0" smtClean="0"/>
          </a:p>
        </p:txBody>
      </p:sp>
      <p:pic>
        <p:nvPicPr>
          <p:cNvPr id="40" name="Picture 37" descr="Picture1"/>
          <p:cNvPicPr>
            <a:picLocks noChangeAspect="1" noChangeArrowheads="1"/>
          </p:cNvPicPr>
          <p:nvPr/>
        </p:nvPicPr>
        <p:blipFill>
          <a:blip r:embed="rId6"/>
          <a:srcRect/>
          <a:stretch>
            <a:fillRect/>
          </a:stretch>
        </p:blipFill>
        <p:spPr bwMode="auto">
          <a:xfrm>
            <a:off x="31531" y="6356350"/>
            <a:ext cx="621578" cy="430213"/>
          </a:xfrm>
          <a:prstGeom prst="rect">
            <a:avLst/>
          </a:prstGeom>
          <a:noFill/>
          <a:ln w="9525">
            <a:noFill/>
            <a:miter lim="800000"/>
            <a:headEnd/>
            <a:tailEnd/>
          </a:ln>
        </p:spPr>
      </p:pic>
      <p:pic>
        <p:nvPicPr>
          <p:cNvPr id="41"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2756" y="4941443"/>
            <a:ext cx="81770" cy="85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8215" y="4215164"/>
            <a:ext cx="81770" cy="85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5696" y="1350375"/>
            <a:ext cx="81770" cy="85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9255" y="4562967"/>
            <a:ext cx="81770" cy="85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0692" y="2880893"/>
            <a:ext cx="81770" cy="85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4465" y="3674588"/>
            <a:ext cx="81770" cy="85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0494" y="2459485"/>
            <a:ext cx="81770" cy="85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4656" y="3350754"/>
            <a:ext cx="81770" cy="85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3486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53200" y="6281738"/>
            <a:ext cx="2133600" cy="365125"/>
          </a:xfrm>
        </p:spPr>
        <p:txBody>
          <a:bodyPr/>
          <a:lstStyle/>
          <a:p>
            <a:pPr>
              <a:defRPr/>
            </a:pPr>
            <a:fld id="{2C723DDF-F23F-4967-9C26-59FC66421736}" type="slidenum">
              <a:rPr lang="en-US"/>
              <a:pPr>
                <a:defRPr/>
              </a:pPr>
              <a:t>8</a:t>
            </a:fld>
            <a:endParaRPr lang="en-US"/>
          </a:p>
        </p:txBody>
      </p:sp>
      <p:sp>
        <p:nvSpPr>
          <p:cNvPr id="9" name="Title 1"/>
          <p:cNvSpPr>
            <a:spLocks noGrp="1"/>
          </p:cNvSpPr>
          <p:nvPr>
            <p:ph type="title"/>
          </p:nvPr>
        </p:nvSpPr>
        <p:spPr>
          <a:xfrm>
            <a:off x="4419600" y="973588"/>
            <a:ext cx="4572000" cy="1236211"/>
          </a:xfrm>
        </p:spPr>
        <p:txBody>
          <a:bodyPr>
            <a:normAutofit/>
          </a:bodyPr>
          <a:lstStyle/>
          <a:p>
            <a:pPr algn="l">
              <a:defRPr/>
            </a:pPr>
            <a:r>
              <a:rPr lang="en-US" sz="2400" b="1" dirty="0" smtClean="0"/>
              <a:t>Poster Sent to Secondary Schools</a:t>
            </a:r>
            <a:endParaRPr lang="en-US" sz="2400" b="1" dirty="0"/>
          </a:p>
        </p:txBody>
      </p:sp>
      <p:sp>
        <p:nvSpPr>
          <p:cNvPr id="6" name="Title 1"/>
          <p:cNvSpPr txBox="1">
            <a:spLocks/>
          </p:cNvSpPr>
          <p:nvPr/>
        </p:nvSpPr>
        <p:spPr bwMode="auto">
          <a:xfrm>
            <a:off x="273670" y="234337"/>
            <a:ext cx="8103833" cy="7634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en-GB" sz="4000" b="1" dirty="0" smtClean="0"/>
              <a:t>Theme &amp; Dissemination</a:t>
            </a:r>
            <a:endParaRPr lang="en-US" sz="4000" b="1" dirty="0"/>
          </a:p>
        </p:txBody>
      </p:sp>
      <p:pic>
        <p:nvPicPr>
          <p:cNvPr id="7" name="Picture 37" descr="Picture1"/>
          <p:cNvPicPr>
            <a:picLocks noChangeAspect="1" noChangeArrowheads="1"/>
          </p:cNvPicPr>
          <p:nvPr/>
        </p:nvPicPr>
        <p:blipFill>
          <a:blip r:embed="rId3"/>
          <a:srcRect/>
          <a:stretch>
            <a:fillRect/>
          </a:stretch>
        </p:blipFill>
        <p:spPr bwMode="auto">
          <a:xfrm>
            <a:off x="31531" y="6356350"/>
            <a:ext cx="621578" cy="430213"/>
          </a:xfrm>
          <a:prstGeom prst="rect">
            <a:avLst/>
          </a:prstGeom>
          <a:noFill/>
          <a:ln w="9525">
            <a:noFill/>
            <a:miter lim="800000"/>
            <a:headEnd/>
            <a:tailEnd/>
          </a:ln>
        </p:spPr>
      </p:pic>
      <p:sp>
        <p:nvSpPr>
          <p:cNvPr id="8" name="Title 1"/>
          <p:cNvSpPr txBox="1">
            <a:spLocks/>
          </p:cNvSpPr>
          <p:nvPr/>
        </p:nvSpPr>
        <p:spPr bwMode="auto">
          <a:xfrm>
            <a:off x="4302997" y="1773690"/>
            <a:ext cx="4688603" cy="443465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a:defRPr/>
            </a:pPr>
            <a:r>
              <a:rPr lang="en-US" sz="2400" b="1" dirty="0" smtClean="0"/>
              <a:t>Theme: </a:t>
            </a:r>
            <a:r>
              <a:rPr lang="en-US" sz="2400" dirty="0" smtClean="0"/>
              <a:t>Sustaining the diversification of the Mauritius International Financial Centre </a:t>
            </a:r>
          </a:p>
          <a:p>
            <a:pPr algn="just">
              <a:defRPr/>
            </a:pPr>
            <a:endParaRPr lang="en-US" sz="2400" b="1" dirty="0" smtClean="0"/>
          </a:p>
          <a:p>
            <a:pPr algn="just">
              <a:defRPr/>
            </a:pPr>
            <a:r>
              <a:rPr lang="en-US" sz="2400" b="1" dirty="0" smtClean="0"/>
              <a:t>Title of Essay: ‘</a:t>
            </a:r>
            <a:r>
              <a:rPr lang="en-US" sz="2400" dirty="0" smtClean="0"/>
              <a:t>Discuss potential diversification avenues for the Mauritius International Financial Centre (IFC). What are the challenges that need to be addressed in this respect?.’ </a:t>
            </a:r>
            <a:endParaRPr lang="en-US" sz="24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63" y="838199"/>
            <a:ext cx="4284130" cy="5518151"/>
          </a:xfrm>
          <a:prstGeom prst="rect">
            <a:avLst/>
          </a:prstGeom>
        </p:spPr>
      </p:pic>
    </p:spTree>
    <p:extLst>
      <p:ext uri="{BB962C8B-B14F-4D97-AF65-F5344CB8AC3E}">
        <p14:creationId xmlns:p14="http://schemas.microsoft.com/office/powerpoint/2010/main" val="3004810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53200" y="6281738"/>
            <a:ext cx="2133600" cy="365125"/>
          </a:xfrm>
        </p:spPr>
        <p:txBody>
          <a:bodyPr/>
          <a:lstStyle/>
          <a:p>
            <a:pPr>
              <a:defRPr/>
            </a:pPr>
            <a:fld id="{2C723DDF-F23F-4967-9C26-59FC66421736}" type="slidenum">
              <a:rPr lang="en-US"/>
              <a:pPr>
                <a:defRPr/>
              </a:pPr>
              <a:t>9</a:t>
            </a:fld>
            <a:endParaRPr lang="en-US"/>
          </a:p>
        </p:txBody>
      </p:sp>
      <p:sp>
        <p:nvSpPr>
          <p:cNvPr id="6" name="Title 1"/>
          <p:cNvSpPr txBox="1">
            <a:spLocks/>
          </p:cNvSpPr>
          <p:nvPr/>
        </p:nvSpPr>
        <p:spPr bwMode="auto">
          <a:xfrm>
            <a:off x="318672" y="228600"/>
            <a:ext cx="8229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en-US" sz="4000" b="1" dirty="0" smtClean="0"/>
              <a:t>Conduct of YTC 2016</a:t>
            </a:r>
            <a:endParaRPr lang="en-US" sz="4000" b="1" dirty="0"/>
          </a:p>
        </p:txBody>
      </p:sp>
      <p:sp>
        <p:nvSpPr>
          <p:cNvPr id="7" name="Rectangle 6"/>
          <p:cNvSpPr/>
          <p:nvPr/>
        </p:nvSpPr>
        <p:spPr>
          <a:xfrm>
            <a:off x="653109" y="1143000"/>
            <a:ext cx="7315200" cy="482600"/>
          </a:xfrm>
          <a:prstGeom prst="rect">
            <a:avLst/>
          </a:prstGeom>
          <a:solidFill>
            <a:srgbClr val="2463A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u="sng" dirty="0"/>
              <a:t>Eligibility</a:t>
            </a:r>
          </a:p>
        </p:txBody>
      </p:sp>
      <p:graphicFrame>
        <p:nvGraphicFramePr>
          <p:cNvPr id="8" name="Diagram 7"/>
          <p:cNvGraphicFramePr/>
          <p:nvPr>
            <p:extLst>
              <p:ext uri="{D42A27DB-BD31-4B8C-83A1-F6EECF244321}">
                <p14:modId xmlns:p14="http://schemas.microsoft.com/office/powerpoint/2010/main" val="1411834254"/>
              </p:ext>
            </p:extLst>
          </p:nvPr>
        </p:nvGraphicFramePr>
        <p:xfrm>
          <a:off x="653109" y="1752600"/>
          <a:ext cx="7315200" cy="172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653109" y="3657600"/>
            <a:ext cx="7315200" cy="482600"/>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u="sng" dirty="0" smtClean="0"/>
              <a:t>Requirements </a:t>
            </a:r>
            <a:r>
              <a:rPr lang="en-US" sz="2000" b="1" u="sng" dirty="0"/>
              <a:t>for each category</a:t>
            </a:r>
            <a:endParaRPr lang="en-US" sz="2000" b="1" dirty="0"/>
          </a:p>
        </p:txBody>
      </p:sp>
      <p:graphicFrame>
        <p:nvGraphicFramePr>
          <p:cNvPr id="11" name="Diagram 10"/>
          <p:cNvGraphicFramePr/>
          <p:nvPr>
            <p:extLst>
              <p:ext uri="{D42A27DB-BD31-4B8C-83A1-F6EECF244321}">
                <p14:modId xmlns:p14="http://schemas.microsoft.com/office/powerpoint/2010/main" val="3788417807"/>
              </p:ext>
            </p:extLst>
          </p:nvPr>
        </p:nvGraphicFramePr>
        <p:xfrm>
          <a:off x="653109" y="4267200"/>
          <a:ext cx="7315200" cy="1879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9" name="Picture 37" descr="Picture1"/>
          <p:cNvPicPr>
            <a:picLocks noChangeAspect="1" noChangeArrowheads="1"/>
          </p:cNvPicPr>
          <p:nvPr/>
        </p:nvPicPr>
        <p:blipFill>
          <a:blip r:embed="rId13"/>
          <a:srcRect/>
          <a:stretch>
            <a:fillRect/>
          </a:stretch>
        </p:blipFill>
        <p:spPr bwMode="auto">
          <a:xfrm>
            <a:off x="31531" y="6356350"/>
            <a:ext cx="621578" cy="430213"/>
          </a:xfrm>
          <a:prstGeom prst="rect">
            <a:avLst/>
          </a:prstGeom>
          <a:noFill/>
          <a:ln w="9525">
            <a:noFill/>
            <a:miter lim="800000"/>
            <a:headEnd/>
            <a:tailEnd/>
          </a:ln>
        </p:spPr>
      </p:pic>
    </p:spTree>
    <p:extLst>
      <p:ext uri="{BB962C8B-B14F-4D97-AF65-F5344CB8AC3E}">
        <p14:creationId xmlns:p14="http://schemas.microsoft.com/office/powerpoint/2010/main" val="2801807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2921</TotalTime>
  <Words>1389</Words>
  <Application>Microsoft Office PowerPoint</Application>
  <PresentationFormat>On-screen Show (4:3)</PresentationFormat>
  <Paragraphs>269</Paragraphs>
  <Slides>36</Slides>
  <Notes>5</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36</vt:i4>
      </vt:variant>
    </vt:vector>
  </HeadingPairs>
  <TitlesOfParts>
    <vt:vector size="51" baseType="lpstr">
      <vt:lpstr>ＭＳ Ｐゴシック</vt:lpstr>
      <vt:lpstr>Arial</vt:lpstr>
      <vt:lpstr>Calibri</vt:lpstr>
      <vt:lpstr>Century Gothic</vt:lpstr>
      <vt:lpstr>Georgia</vt:lpstr>
      <vt:lpstr>Times New Roman</vt:lpstr>
      <vt:lpstr>Wingdings</vt:lpstr>
      <vt:lpstr>Office Theme</vt:lpstr>
      <vt:lpstr>1_Office Theme</vt:lpstr>
      <vt:lpstr>3_Office Theme</vt:lpstr>
      <vt:lpstr>2_Office Theme</vt:lpstr>
      <vt:lpstr>6_Office Theme</vt:lpstr>
      <vt:lpstr>9_Office Theme</vt:lpstr>
      <vt:lpstr>10_Office Theme</vt:lpstr>
      <vt:lpstr>4_Office Theme</vt:lpstr>
      <vt:lpstr>PowerPoint Presentation</vt:lpstr>
      <vt:lpstr>Promoting Financial Literacy and Young Talent Competition (YTC) 2016 Briefing session </vt:lpstr>
      <vt:lpstr>Where it all started …</vt:lpstr>
      <vt:lpstr>Objectives &amp; Benefits of  YTC</vt:lpstr>
      <vt:lpstr>YTC – At a glance</vt:lpstr>
      <vt:lpstr>Young Talent Competition 2016</vt:lpstr>
      <vt:lpstr>YTC 2016 - Entries received</vt:lpstr>
      <vt:lpstr>Poster Sent to Secondary Schools</vt:lpstr>
      <vt:lpstr>PowerPoint Presentation</vt:lpstr>
      <vt:lpstr>PowerPoint Presentation</vt:lpstr>
      <vt:lpstr>Help Desk /Other Requirements </vt:lpstr>
      <vt:lpstr>THANK YOU  FOR YOUR KIND ATTENTION</vt:lpstr>
      <vt:lpstr>PowerPoint Presentation</vt:lpstr>
      <vt:lpstr>PowerPoint Presentation</vt:lpstr>
      <vt:lpstr>“Sustaining the diversification of the Mauritius IFC.” Discuss potential diversification avenues for the Mauritius IFC. What are the challenges that need to be addressed in this respect? </vt:lpstr>
      <vt:lpstr>PowerPoint Presentation</vt:lpstr>
      <vt:lpstr>INTRODUCTION</vt:lpstr>
      <vt:lpstr>PowerPoint Presentation</vt:lpstr>
      <vt:lpstr>DIVERSIFIED IFCs </vt:lpstr>
      <vt:lpstr>PowerPoint Presentation</vt:lpstr>
      <vt:lpstr>PowerPoint Presentation</vt:lpstr>
      <vt:lpstr>SOME FIGURES FOR MAURITIUS </vt:lpstr>
      <vt:lpstr>PowerPoint Presentation</vt:lpstr>
      <vt:lpstr>PowerPoint Presentation</vt:lpstr>
      <vt:lpstr>WHY DIVERSIFICATION? </vt:lpstr>
      <vt:lpstr>PowerPoint Presentation</vt:lpstr>
      <vt:lpstr>CHALLENGES </vt:lpstr>
      <vt:lpstr>PowerPoint Presentation</vt:lpstr>
      <vt:lpstr>OUR EXPECTATIONS </vt:lpstr>
      <vt:lpstr>PowerPoint Presentation</vt:lpstr>
      <vt:lpstr>PowerPoint Presentation</vt:lpstr>
      <vt:lpstr>CONCLUSION </vt:lpstr>
      <vt:lpstr>PowerPoint Presentation</vt:lpstr>
      <vt:lpstr>PowerPoint Presentation</vt:lpstr>
      <vt:lpstr>THANK YOU  FOR YOUR KIND ATTENTION</vt:lpstr>
      <vt:lpstr>PowerPoint Presentation</vt:lpstr>
    </vt:vector>
  </TitlesOfParts>
  <Company>Financial Services Commission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nnabeerasool</dc:creator>
  <cp:lastModifiedBy>MAUGUERET Dominique</cp:lastModifiedBy>
  <cp:revision>165</cp:revision>
  <cp:lastPrinted>2015-04-01T06:01:37Z</cp:lastPrinted>
  <dcterms:created xsi:type="dcterms:W3CDTF">2011-08-23T09:51:37Z</dcterms:created>
  <dcterms:modified xsi:type="dcterms:W3CDTF">2016-05-10T11:12:11Z</dcterms:modified>
</cp:coreProperties>
</file>